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sldIdLst>
    <p:sldId id="926" r:id="rId2"/>
    <p:sldId id="1007" r:id="rId3"/>
    <p:sldId id="1029" r:id="rId4"/>
    <p:sldId id="1020" r:id="rId5"/>
    <p:sldId id="1021" r:id="rId6"/>
    <p:sldId id="1022" r:id="rId7"/>
    <p:sldId id="1008" r:id="rId8"/>
    <p:sldId id="832" r:id="rId9"/>
    <p:sldId id="840" r:id="rId10"/>
    <p:sldId id="834" r:id="rId11"/>
    <p:sldId id="846" r:id="rId12"/>
    <p:sldId id="844" r:id="rId13"/>
    <p:sldId id="873" r:id="rId14"/>
    <p:sldId id="967" r:id="rId15"/>
    <p:sldId id="260" r:id="rId16"/>
    <p:sldId id="261" r:id="rId17"/>
    <p:sldId id="963" r:id="rId18"/>
    <p:sldId id="972" r:id="rId19"/>
    <p:sldId id="971" r:id="rId20"/>
    <p:sldId id="1032" r:id="rId21"/>
    <p:sldId id="802" r:id="rId22"/>
    <p:sldId id="974" r:id="rId23"/>
    <p:sldId id="975" r:id="rId24"/>
    <p:sldId id="976" r:id="rId25"/>
    <p:sldId id="1009" r:id="rId26"/>
    <p:sldId id="973" r:id="rId27"/>
    <p:sldId id="978" r:id="rId28"/>
    <p:sldId id="979" r:id="rId29"/>
    <p:sldId id="980" r:id="rId30"/>
    <p:sldId id="981" r:id="rId31"/>
    <p:sldId id="1043" r:id="rId32"/>
    <p:sldId id="1044" r:id="rId33"/>
    <p:sldId id="1045" r:id="rId34"/>
    <p:sldId id="982" r:id="rId35"/>
    <p:sldId id="985" r:id="rId36"/>
    <p:sldId id="986" r:id="rId37"/>
    <p:sldId id="977" r:id="rId38"/>
    <p:sldId id="987" r:id="rId39"/>
    <p:sldId id="984" r:id="rId40"/>
    <p:sldId id="988" r:id="rId41"/>
    <p:sldId id="968" r:id="rId42"/>
    <p:sldId id="850" r:id="rId43"/>
    <p:sldId id="856" r:id="rId44"/>
    <p:sldId id="857" r:id="rId45"/>
    <p:sldId id="858" r:id="rId46"/>
    <p:sldId id="855" r:id="rId47"/>
    <p:sldId id="891" r:id="rId48"/>
    <p:sldId id="892" r:id="rId49"/>
    <p:sldId id="893" r:id="rId50"/>
    <p:sldId id="969" r:id="rId51"/>
    <p:sldId id="817" r:id="rId52"/>
    <p:sldId id="989" r:id="rId53"/>
    <p:sldId id="945" r:id="rId54"/>
    <p:sldId id="930" r:id="rId55"/>
    <p:sldId id="990" r:id="rId56"/>
    <p:sldId id="991" r:id="rId57"/>
    <p:sldId id="1046" r:id="rId58"/>
    <p:sldId id="1023" r:id="rId59"/>
    <p:sldId id="992" r:id="rId60"/>
    <p:sldId id="993" r:id="rId61"/>
    <p:sldId id="996" r:id="rId62"/>
    <p:sldId id="994" r:id="rId63"/>
    <p:sldId id="1025" r:id="rId64"/>
    <p:sldId id="997" r:id="rId65"/>
    <p:sldId id="1001" r:id="rId66"/>
    <p:sldId id="1033" r:id="rId67"/>
    <p:sldId id="1002" r:id="rId68"/>
    <p:sldId id="869" r:id="rId69"/>
    <p:sldId id="871" r:id="rId70"/>
    <p:sldId id="870" r:id="rId71"/>
    <p:sldId id="1047" r:id="rId72"/>
    <p:sldId id="942" r:id="rId73"/>
    <p:sldId id="943" r:id="rId74"/>
    <p:sldId id="864" r:id="rId75"/>
    <p:sldId id="865" r:id="rId76"/>
    <p:sldId id="956" r:id="rId77"/>
    <p:sldId id="999" r:id="rId78"/>
    <p:sldId id="1026" r:id="rId79"/>
    <p:sldId id="845" r:id="rId80"/>
    <p:sldId id="1010" r:id="rId81"/>
    <p:sldId id="909" r:id="rId82"/>
    <p:sldId id="1034" r:id="rId83"/>
    <p:sldId id="958" r:id="rId84"/>
    <p:sldId id="1035" r:id="rId85"/>
    <p:sldId id="960" r:id="rId86"/>
    <p:sldId id="1036" r:id="rId87"/>
    <p:sldId id="961" r:id="rId88"/>
    <p:sldId id="925" r:id="rId89"/>
    <p:sldId id="896" r:id="rId90"/>
    <p:sldId id="962" r:id="rId91"/>
    <p:sldId id="1006" r:id="rId92"/>
    <p:sldId id="1027" r:id="rId93"/>
    <p:sldId id="1011" r:id="rId94"/>
    <p:sldId id="1037" r:id="rId95"/>
    <p:sldId id="1038" r:id="rId96"/>
    <p:sldId id="983" r:id="rId97"/>
    <p:sldId id="1012" r:id="rId98"/>
    <p:sldId id="1013" r:id="rId99"/>
    <p:sldId id="1014" r:id="rId100"/>
    <p:sldId id="1015" r:id="rId101"/>
    <p:sldId id="1016" r:id="rId102"/>
    <p:sldId id="1018" r:id="rId103"/>
    <p:sldId id="1017" r:id="rId104"/>
    <p:sldId id="1041" r:id="rId105"/>
    <p:sldId id="1019" r:id="rId106"/>
    <p:sldId id="900" r:id="rId107"/>
    <p:sldId id="876" r:id="rId108"/>
    <p:sldId id="877" r:id="rId109"/>
    <p:sldId id="923" r:id="rId110"/>
    <p:sldId id="416" r:id="rId111"/>
    <p:sldId id="1040" r:id="rId112"/>
    <p:sldId id="1042" r:id="rId113"/>
    <p:sldId id="1000" r:id="rId114"/>
    <p:sldId id="935" r:id="rId115"/>
    <p:sldId id="936" r:id="rId116"/>
    <p:sldId id="937" r:id="rId117"/>
    <p:sldId id="938" r:id="rId118"/>
    <p:sldId id="939" r:id="rId119"/>
    <p:sldId id="940" r:id="rId120"/>
    <p:sldId id="1028" r:id="rId121"/>
    <p:sldId id="970" r:id="rId122"/>
    <p:sldId id="1003" r:id="rId123"/>
    <p:sldId id="941" r:id="rId124"/>
    <p:sldId id="950" r:id="rId125"/>
    <p:sldId id="951" r:id="rId126"/>
    <p:sldId id="952" r:id="rId127"/>
    <p:sldId id="1004" r:id="rId128"/>
    <p:sldId id="953" r:id="rId129"/>
    <p:sldId id="913" r:id="rId130"/>
    <p:sldId id="1005"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B1B"/>
    <a:srgbClr val="FF7540"/>
    <a:srgbClr val="B31A1B"/>
    <a:srgbClr val="333333"/>
    <a:srgbClr val="FF5050"/>
    <a:srgbClr val="B3B3B3"/>
    <a:srgbClr val="FFFFFF"/>
    <a:srgbClr val="0BEB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3" autoAdjust="0"/>
    <p:restoredTop sz="81180" autoAdjust="0"/>
  </p:normalViewPr>
  <p:slideViewPr>
    <p:cSldViewPr snapToGrid="0">
      <p:cViewPr varScale="1">
        <p:scale>
          <a:sx n="98" d="100"/>
          <a:sy n="98" d="100"/>
        </p:scale>
        <p:origin x="298" y="86"/>
      </p:cViewPr>
      <p:guideLst/>
    </p:cSldViewPr>
  </p:slideViewPr>
  <p:outlineViewPr>
    <p:cViewPr>
      <p:scale>
        <a:sx n="33" d="100"/>
        <a:sy n="33" d="100"/>
      </p:scale>
      <p:origin x="0" y="-1458"/>
    </p:cViewPr>
  </p:outlineViewPr>
  <p:notesTextViewPr>
    <p:cViewPr>
      <p:scale>
        <a:sx n="1" d="1"/>
        <a:sy n="1" d="1"/>
      </p:scale>
      <p:origin x="0" y="0"/>
    </p:cViewPr>
  </p:notesTextViewPr>
  <p:sorterViewPr>
    <p:cViewPr>
      <p:scale>
        <a:sx n="84" d="100"/>
        <a:sy n="84" d="100"/>
      </p:scale>
      <p:origin x="0" y="-2022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2022-12-16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atlawreview.com/article/federal-court-rules-favor-linkedin-s-breach-contract-claim-after-six-years-cfaa-data"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some guidance based on the lessons learned </a:t>
            </a:r>
            <a:r>
              <a:rPr lang="en-US" baseline="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10</a:t>
            </a:fld>
            <a:endParaRPr lang="en-US"/>
          </a:p>
        </p:txBody>
      </p:sp>
    </p:spTree>
    <p:extLst>
      <p:ext uri="{BB962C8B-B14F-4D97-AF65-F5344CB8AC3E}">
        <p14:creationId xmlns:p14="http://schemas.microsoft.com/office/powerpoint/2010/main" val="1513288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cc6f5e7a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cc6f5e7a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0cc6f5e7a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0cc6f5e7a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42</a:t>
            </a:fld>
            <a:endParaRPr lang="en-US"/>
          </a:p>
        </p:txBody>
      </p:sp>
    </p:spTree>
    <p:extLst>
      <p:ext uri="{BB962C8B-B14F-4D97-AF65-F5344CB8AC3E}">
        <p14:creationId xmlns:p14="http://schemas.microsoft.com/office/powerpoint/2010/main" val="116357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recent set of court cases in the US can be thought to authorize web scraping, but my interpretation is that it only says “web scraping is not the same as computer hacking” which is illegal, but does NOT say that web scraping is allowed. See </a:t>
            </a:r>
            <a:r>
              <a:rPr lang="en-US" sz="1200" dirty="0">
                <a:hlinkClick r:id="rId3"/>
              </a:rPr>
              <a:t>Bryan et al (2022)</a:t>
            </a:r>
            <a:r>
              <a:rPr lang="en-US" sz="1200" dirty="0"/>
              <a:t>.</a:t>
            </a:r>
          </a:p>
          <a:p>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67</a:t>
            </a:fld>
            <a:endParaRPr lang="en-US"/>
          </a:p>
        </p:txBody>
      </p:sp>
    </p:spTree>
    <p:extLst>
      <p:ext uri="{BB962C8B-B14F-4D97-AF65-F5344CB8AC3E}">
        <p14:creationId xmlns:p14="http://schemas.microsoft.com/office/powerpoint/2010/main" val="23773315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707829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1487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2022-12-16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2022-12-16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2022-12-16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2022-12-16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3" r:id="rId14"/>
    <p:sldLayoutId id="2147483665" r:id="rId15"/>
    <p:sldLayoutId id="214748366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7.jpg"/><Relationship Id="rId4" Type="http://schemas.openxmlformats.org/officeDocument/2006/relationships/image" Target="../media/image56.png"/></Relationships>
</file>

<file path=ppt/slides/_rels/slide10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aeadataeditor.github.io/aea-de-guidance/template-README.html" TargetMode="External"/><Relationship Id="rId7" Type="http://schemas.openxmlformats.org/officeDocument/2006/relationships/image" Target="../media/image56.png"/><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 TargetMode="External"/><Relationship Id="rId5" Type="http://schemas.openxmlformats.org/officeDocument/2006/relationships/hyperlink" Target="https://aeadataeditor.github.io/aea-de-guidance/addtl-data-citation-guidance.html" TargetMode="External"/><Relationship Id="rId4" Type="http://schemas.openxmlformats.org/officeDocument/2006/relationships/hyperlink" Target="https://social-science-data-editors.github.io/guidance/Licensing_guidance.html" TargetMode="External"/><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social-science-data-editors.github.io/guidance/addtl-data-citation-guidance.html#try-it-out" TargetMode="Externa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nsf.gov/sbe/AC_Materials/SBE_Robust_and_Reliable_Research_Report.pdf"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hyperlink" Target="https://doi.org/10.5281/zenodo.4319999"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projecttier.org/tier-protocol/" TargetMode="Externa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https://www.natlawreview.com/article/federal-court-rules-favor-linkedin-s-breach-contract-claim-after-six-years-cfaa-data"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cascad.tech/" TargetMode="Externa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Transparency and Reproducibility in Economics:</a:t>
            </a:r>
            <a:br>
              <a:rPr lang="en-US" dirty="0"/>
            </a:br>
            <a:r>
              <a:rPr lang="en-US" sz="4800" dirty="0"/>
              <a:t>Lessons learned from 1,000 papers</a:t>
            </a:r>
            <a:endParaRPr lang="en-US" dirty="0"/>
          </a:p>
        </p:txBody>
      </p:sp>
      <p:sp>
        <p:nvSpPr>
          <p:cNvPr id="3" name="Subtitle 2"/>
          <p:cNvSpPr>
            <a:spLocks noGrp="1"/>
          </p:cNvSpPr>
          <p:nvPr>
            <p:ph type="subTitle" idx="1"/>
          </p:nvPr>
        </p:nvSpPr>
        <p:spPr>
          <a:xfrm>
            <a:off x="1524000" y="4531658"/>
            <a:ext cx="9144000" cy="2141857"/>
          </a:xfrm>
        </p:spPr>
        <p:txBody>
          <a:bodyPr>
            <a:normAutofit fontScale="85000" lnSpcReduction="20000"/>
          </a:bodyPr>
          <a:lstStyle/>
          <a:p>
            <a:r>
              <a:rPr lang="en-US" dirty="0"/>
              <a:t>Lars Vilhuber</a:t>
            </a:r>
          </a:p>
          <a:p>
            <a:r>
              <a:rPr lang="en-US" dirty="0"/>
              <a:t>Cornell University</a:t>
            </a:r>
          </a:p>
          <a:p>
            <a:r>
              <a:rPr lang="en-US" sz="1900" i="1" dirty="0"/>
              <a:t>Braga – </a:t>
            </a:r>
            <a:r>
              <a:rPr lang="en-US" sz="1900" i="1" dirty="0" err="1"/>
              <a:t>Universidade</a:t>
            </a:r>
            <a:r>
              <a:rPr lang="en-US" sz="1900" i="1" dirty="0"/>
              <a:t> do Minho – 2022-12-16</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40000"/>
          <a:stretch/>
        </p:blipFill>
        <p:spPr>
          <a:xfrm>
            <a:off x="0" y="124332"/>
            <a:ext cx="7315200" cy="1212906"/>
          </a:xfrm>
          <a:prstGeom prst="rect">
            <a:avLst/>
          </a:prstGeom>
        </p:spPr>
      </p:pic>
    </p:spTree>
    <p:extLst>
      <p:ext uri="{BB962C8B-B14F-4D97-AF65-F5344CB8AC3E}">
        <p14:creationId xmlns:p14="http://schemas.microsoft.com/office/powerpoint/2010/main" val="140271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4264814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Disciplinary institutions need funding</a:t>
            </a:r>
          </a:p>
          <a:p>
            <a:r>
              <a:rPr lang="en-US" dirty="0"/>
              <a:t>Direct funding: should archives be treated like infrastructure? </a:t>
            </a:r>
          </a:p>
          <a:p>
            <a:pPr lvl="1"/>
            <a:r>
              <a:rPr lang="en-US" dirty="0"/>
              <a:t>This is the case in many NIH archives</a:t>
            </a:r>
          </a:p>
          <a:p>
            <a:pPr lvl="1"/>
            <a:r>
              <a:rPr lang="en-US" dirty="0"/>
              <a:t>Not quite as ubiquitous in social sciences</a:t>
            </a:r>
          </a:p>
          <a:p>
            <a:pPr lvl="1"/>
            <a:r>
              <a:rPr lang="en-US" dirty="0"/>
              <a:t>Where do you want to preserve 1TB per user per day for the next 50 years? It’s not free…</a:t>
            </a:r>
          </a:p>
          <a:p>
            <a:r>
              <a:rPr lang="en-US" dirty="0"/>
              <a:t>Indirect funding (via grants)</a:t>
            </a:r>
          </a:p>
          <a:p>
            <a:pPr lvl="1"/>
            <a:r>
              <a:rPr lang="en-US" dirty="0"/>
              <a:t>See previous slide</a:t>
            </a:r>
          </a:p>
          <a:p>
            <a:pPr lvl="1"/>
            <a:endParaRPr lang="en-US" dirty="0"/>
          </a:p>
          <a:p>
            <a:pPr lvl="1"/>
            <a:endParaRPr lang="en-US" dirty="0"/>
          </a:p>
        </p:txBody>
      </p:sp>
    </p:spTree>
    <p:extLst>
      <p:ext uri="{BB962C8B-B14F-4D97-AF65-F5344CB8AC3E}">
        <p14:creationId xmlns:p14="http://schemas.microsoft.com/office/powerpoint/2010/main" val="3495472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All institutions need to consider the user experience</a:t>
            </a:r>
          </a:p>
          <a:p>
            <a:r>
              <a:rPr lang="en-US" dirty="0"/>
              <a:t>Data provenance and preservation would be a lot easier to implement if scripted</a:t>
            </a:r>
          </a:p>
          <a:p>
            <a:pPr lvl="1"/>
            <a:r>
              <a:rPr lang="en-US" dirty="0"/>
              <a:t>Need for APIs both for upload and download (usage)</a:t>
            </a:r>
          </a:p>
          <a:p>
            <a:pPr lvl="1"/>
            <a:r>
              <a:rPr lang="en-US" dirty="0"/>
              <a:t>Some progress: </a:t>
            </a:r>
            <a:r>
              <a:rPr lang="en-US" dirty="0" err="1"/>
              <a:t>Zenodo</a:t>
            </a:r>
            <a:r>
              <a:rPr lang="en-US" dirty="0"/>
              <a:t> and </a:t>
            </a:r>
            <a:r>
              <a:rPr lang="en-US" dirty="0" err="1"/>
              <a:t>Dataverse</a:t>
            </a:r>
            <a:r>
              <a:rPr lang="en-US" dirty="0"/>
              <a:t> (usually Python, sometimes R)</a:t>
            </a:r>
          </a:p>
          <a:p>
            <a:pPr lvl="1"/>
            <a:endParaRPr lang="en-US" dirty="0"/>
          </a:p>
        </p:txBody>
      </p:sp>
    </p:spTree>
    <p:extLst>
      <p:ext uri="{BB962C8B-B14F-4D97-AF65-F5344CB8AC3E}">
        <p14:creationId xmlns:p14="http://schemas.microsoft.com/office/powerpoint/2010/main" val="28883008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Integration of computational resources with data resources is highly inadequate</a:t>
            </a:r>
          </a:p>
          <a:p>
            <a:r>
              <a:rPr lang="en-US" dirty="0"/>
              <a:t>Most journals have “data” policies, but all research compendia have code – this is a problem with many publishers</a:t>
            </a:r>
          </a:p>
          <a:p>
            <a:r>
              <a:rPr lang="en-US" dirty="0"/>
              <a:t>Most data repositories are optimized for … data. Support for computational code or actual execution is at best preliminary</a:t>
            </a:r>
          </a:p>
          <a:p>
            <a:pPr lvl="1"/>
            <a:r>
              <a:rPr lang="en-US" dirty="0"/>
              <a:t>See </a:t>
            </a:r>
            <a:r>
              <a:rPr lang="en-US" dirty="0" err="1"/>
              <a:t>CodeOcean</a:t>
            </a:r>
            <a:r>
              <a:rPr lang="en-US" dirty="0"/>
              <a:t>, </a:t>
            </a:r>
            <a:r>
              <a:rPr lang="en-US" dirty="0" err="1"/>
              <a:t>WholeTale</a:t>
            </a:r>
            <a:r>
              <a:rPr lang="en-US" dirty="0"/>
              <a:t>, efforts around </a:t>
            </a:r>
            <a:r>
              <a:rPr lang="en-US" dirty="0" err="1"/>
              <a:t>Dataverse</a:t>
            </a:r>
            <a:endParaRPr lang="en-US" dirty="0"/>
          </a:p>
          <a:p>
            <a:pPr lvl="1"/>
            <a:r>
              <a:rPr lang="en-US" dirty="0"/>
              <a:t>See various “continuous integration” using </a:t>
            </a:r>
            <a:r>
              <a:rPr lang="en-US" dirty="0" err="1"/>
              <a:t>Github</a:t>
            </a:r>
            <a:r>
              <a:rPr lang="en-US" dirty="0"/>
              <a:t>, Travis CI, etc. but difficult to integrate data</a:t>
            </a:r>
          </a:p>
          <a:p>
            <a:pPr lvl="1"/>
            <a:endParaRPr lang="en-US" dirty="0"/>
          </a:p>
          <a:p>
            <a:pPr lvl="1"/>
            <a:endParaRPr lang="en-US" dirty="0"/>
          </a:p>
        </p:txBody>
      </p:sp>
    </p:spTree>
    <p:extLst>
      <p:ext uri="{BB962C8B-B14F-4D97-AF65-F5344CB8AC3E}">
        <p14:creationId xmlns:p14="http://schemas.microsoft.com/office/powerpoint/2010/main" val="762527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6: Institutional support</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2000" i="1" dirty="0"/>
              <a:t>(departments, schools, libraries, IT, universities)</a:t>
            </a:r>
          </a:p>
          <a:p>
            <a:pPr marL="0" indent="0" algn="ctr">
              <a:buNone/>
            </a:pPr>
            <a:endParaRPr lang="en-US" sz="2000" i="1" dirty="0"/>
          </a:p>
          <a:p>
            <a:pPr marL="457200" indent="-457200">
              <a:buFont typeface="+mj-lt"/>
              <a:buAutoNum type="arabicPeriod"/>
            </a:pPr>
            <a:r>
              <a:rPr lang="en-US" sz="3200" dirty="0"/>
              <a:t>Offer training in adapted tools</a:t>
            </a:r>
            <a:br>
              <a:rPr lang="en-US" sz="3200" dirty="0"/>
            </a:br>
            <a:r>
              <a:rPr lang="en-US" sz="2400" i="1" dirty="0"/>
              <a:t>(not sufficient to just show how to do a </a:t>
            </a:r>
            <a:r>
              <a:rPr lang="en-US" sz="2400" i="1" dirty="0" err="1"/>
              <a:t>Rmarkdown</a:t>
            </a:r>
            <a:r>
              <a:rPr lang="en-US" sz="2400" i="1" dirty="0"/>
              <a:t> document)</a:t>
            </a:r>
            <a:endParaRPr lang="en-US" sz="3200" i="1" dirty="0"/>
          </a:p>
          <a:p>
            <a:pPr marL="457200" indent="-457200">
              <a:buFont typeface="+mj-lt"/>
              <a:buAutoNum type="arabicPeriod"/>
            </a:pPr>
            <a:r>
              <a:rPr lang="en-US" sz="3200" dirty="0"/>
              <a:t>Highlight appropriate community </a:t>
            </a:r>
            <a:r>
              <a:rPr lang="en-US" sz="3200" i="1" dirty="0"/>
              <a:t>(</a:t>
            </a:r>
            <a:r>
              <a:rPr lang="en-US" sz="3200" i="1" dirty="0" err="1"/>
              <a:t>Zenodo</a:t>
            </a:r>
            <a:r>
              <a:rPr lang="en-US" sz="3200" i="1" dirty="0"/>
              <a:t>, </a:t>
            </a:r>
            <a:r>
              <a:rPr lang="en-US" sz="3200" i="1" dirty="0" err="1"/>
              <a:t>Dataverse</a:t>
            </a:r>
            <a:r>
              <a:rPr lang="en-US" sz="3200" i="1" dirty="0"/>
              <a:t>, others)</a:t>
            </a:r>
            <a:r>
              <a:rPr lang="en-US" sz="3200" dirty="0"/>
              <a:t> or university sites</a:t>
            </a:r>
          </a:p>
          <a:p>
            <a:pPr marL="457200" indent="-457200">
              <a:buFont typeface="+mj-lt"/>
              <a:buAutoNum type="arabicPeriod"/>
            </a:pPr>
            <a:r>
              <a:rPr lang="en-US" sz="3200" dirty="0"/>
              <a:t>Provide streamlined access to some frequently used (open/commercial) tools</a:t>
            </a:r>
            <a:br>
              <a:rPr lang="en-US" sz="3200" dirty="0"/>
            </a:br>
            <a:r>
              <a:rPr lang="en-US" sz="2400" i="1" dirty="0"/>
              <a:t>(AWS/GCS/Azure, CI on </a:t>
            </a:r>
            <a:r>
              <a:rPr lang="en-US" sz="2400" i="1" dirty="0" err="1"/>
              <a:t>Github</a:t>
            </a:r>
            <a:r>
              <a:rPr lang="en-US" sz="2400" i="1" dirty="0"/>
              <a:t>/others, etc.)</a:t>
            </a:r>
          </a:p>
        </p:txBody>
      </p:sp>
    </p:spTree>
    <p:extLst>
      <p:ext uri="{BB962C8B-B14F-4D97-AF65-F5344CB8AC3E}">
        <p14:creationId xmlns:p14="http://schemas.microsoft.com/office/powerpoint/2010/main" val="35329651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b="1" dirty="0"/>
              <a:t>Some thoughts for the role of Faculty</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Encourage students to learn new skills outside of economics</a:t>
            </a:r>
            <a:br>
              <a:rPr lang="en-US" dirty="0"/>
            </a:br>
            <a:r>
              <a:rPr lang="en-US" sz="2000" i="1" dirty="0"/>
              <a:t>Even or especially if you do not have the time to do so</a:t>
            </a:r>
          </a:p>
          <a:p>
            <a:pPr marL="514350" indent="-514350">
              <a:buFont typeface="+mj-lt"/>
              <a:buAutoNum type="arabicPeriod"/>
            </a:pPr>
            <a:r>
              <a:rPr lang="en-US" dirty="0"/>
              <a:t>Demand reproducibility when reviewing </a:t>
            </a:r>
            <a:br>
              <a:rPr lang="en-US" dirty="0"/>
            </a:br>
            <a:r>
              <a:rPr lang="en-US" dirty="0"/>
              <a:t>(</a:t>
            </a:r>
            <a:r>
              <a:rPr lang="en-US" i="1" dirty="0"/>
              <a:t>articles, theses, intermediate reports from students, etc.</a:t>
            </a:r>
            <a:r>
              <a:rPr lang="en-US" dirty="0"/>
              <a:t>)</a:t>
            </a:r>
            <a:br>
              <a:rPr lang="en-US" dirty="0"/>
            </a:br>
            <a:r>
              <a:rPr lang="en-US" sz="2000" i="1" dirty="0"/>
              <a:t>automated re-runs on </a:t>
            </a:r>
            <a:r>
              <a:rPr lang="en-US" sz="2000" i="1" dirty="0" err="1"/>
              <a:t>Github</a:t>
            </a:r>
            <a:r>
              <a:rPr lang="en-US" sz="2000" i="1" dirty="0"/>
              <a:t>, which particular release to review, refusing emailed copies</a:t>
            </a:r>
            <a:endParaRPr lang="en-US" sz="2400"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3"/>
            </a:pPr>
            <a:r>
              <a:rPr lang="en-US" dirty="0"/>
              <a:t>Incentivize reproducibility</a:t>
            </a:r>
            <a:br>
              <a:rPr lang="en-US" dirty="0"/>
            </a:br>
            <a:r>
              <a:rPr lang="en-US" sz="2000" i="1" dirty="0"/>
              <a:t>For robustness, for efficiency, but also training for exposure to the discipline. Example: Replication Challenges </a:t>
            </a:r>
            <a:endParaRPr lang="en-US" i="1" dirty="0"/>
          </a:p>
        </p:txBody>
      </p:sp>
    </p:spTree>
    <p:extLst>
      <p:ext uri="{BB962C8B-B14F-4D97-AF65-F5344CB8AC3E}">
        <p14:creationId xmlns:p14="http://schemas.microsoft.com/office/powerpoint/2010/main" val="21414906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08CD96-1BFA-E52F-4D08-DEE3C1D9227C}"/>
              </a:ext>
            </a:extLst>
          </p:cNvPr>
          <p:cNvSpPr>
            <a:spLocks noGrp="1"/>
          </p:cNvSpPr>
          <p:nvPr>
            <p:ph type="title"/>
          </p:nvPr>
        </p:nvSpPr>
        <p:spPr/>
        <p:txBody>
          <a:bodyPr/>
          <a:lstStyle/>
          <a:p>
            <a:pPr algn="ctr"/>
            <a:r>
              <a:rPr lang="en-US" dirty="0"/>
              <a:t>Please don’t produce</a:t>
            </a:r>
            <a:br>
              <a:rPr lang="en-US" dirty="0"/>
            </a:br>
            <a:r>
              <a:rPr lang="en-US" dirty="0"/>
              <a:t>irreproducible articles!</a:t>
            </a:r>
          </a:p>
        </p:txBody>
      </p:sp>
      <p:pic>
        <p:nvPicPr>
          <p:cNvPr id="9" name="Content Placeholder 8">
            <a:extLst>
              <a:ext uri="{FF2B5EF4-FFF2-40B4-BE49-F238E27FC236}">
                <a16:creationId xmlns:a16="http://schemas.microsoft.com/office/drawing/2014/main" id="{04916F01-AAD4-CB5F-4835-8A02D93CF4CA}"/>
              </a:ext>
            </a:extLst>
          </p:cNvPr>
          <p:cNvPicPr>
            <a:picLocks noGrp="1" noChangeAspect="1"/>
          </p:cNvPicPr>
          <p:nvPr>
            <p:ph idx="1"/>
          </p:nvPr>
        </p:nvPicPr>
        <p:blipFill>
          <a:blip r:embed="rId2"/>
          <a:stretch>
            <a:fillRect/>
          </a:stretch>
        </p:blipFill>
        <p:spPr>
          <a:xfrm>
            <a:off x="838200" y="2906926"/>
            <a:ext cx="10515600" cy="2188736"/>
          </a:xfrm>
          <a:prstGeom prst="rect">
            <a:avLst/>
          </a:prstGeom>
        </p:spPr>
      </p:pic>
    </p:spTree>
    <p:extLst>
      <p:ext uri="{BB962C8B-B14F-4D97-AF65-F5344CB8AC3E}">
        <p14:creationId xmlns:p14="http://schemas.microsoft.com/office/powerpoint/2010/main" val="31405433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a:solidFill>
                  <a:schemeClr val="bg1"/>
                </a:solidFill>
              </a:rPr>
              <a:t>The role for  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normAutofit/>
          </a:bodyPr>
          <a:lstStyle/>
          <a:p>
            <a:r>
              <a:rPr lang="en-US" dirty="0">
                <a:hlinkClick r:id="rId2"/>
              </a:rPr>
              <a:t>https://social-science-data-editors.github.io/guidance/</a:t>
            </a:r>
            <a:r>
              <a:rPr lang="en-US" dirty="0"/>
              <a:t> </a:t>
            </a:r>
          </a:p>
          <a:p>
            <a:pPr lvl="1"/>
            <a:r>
              <a:rPr lang="en-US" b="1" dirty="0">
                <a:hlinkClick r:id="rId3"/>
              </a:rPr>
              <a:t>template README</a:t>
            </a:r>
            <a:r>
              <a:rPr lang="en-US" dirty="0"/>
              <a:t> </a:t>
            </a:r>
          </a:p>
          <a:p>
            <a:pPr lvl="1"/>
            <a:r>
              <a:rPr lang="en-US" dirty="0">
                <a:hlinkClick r:id="rId4"/>
              </a:rPr>
              <a:t>discussion of licensing</a:t>
            </a:r>
            <a:endParaRPr lang="en-US" dirty="0"/>
          </a:p>
          <a:p>
            <a:pPr lvl="1"/>
            <a:r>
              <a:rPr lang="en-US" dirty="0">
                <a:hlinkClick r:id="rId5"/>
              </a:rPr>
              <a:t>data citation guidance</a:t>
            </a:r>
            <a:endParaRPr lang="en-US" dirty="0"/>
          </a:p>
          <a:p>
            <a:r>
              <a:rPr lang="en-US" dirty="0">
                <a:hlinkClick r:id="rId6"/>
              </a:rPr>
              <a:t>https://aeadataeditor.github.io/</a:t>
            </a:r>
            <a:r>
              <a:rPr lang="en-US" dirty="0"/>
              <a:t> </a:t>
            </a:r>
          </a:p>
          <a:p>
            <a:pPr marL="457200" lvl="1" indent="0">
              <a:buNone/>
            </a:pPr>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7"/>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8"/>
          <a:stretch>
            <a:fillRect/>
          </a:stretch>
        </p:blipFill>
        <p:spPr>
          <a:xfrm>
            <a:off x="3320994" y="4001294"/>
            <a:ext cx="1546860" cy="524730"/>
          </a:xfrm>
          <a:prstGeom prst="rect">
            <a:avLst/>
          </a:prstGeom>
        </p:spPr>
      </p:pic>
      <p:pic>
        <p:nvPicPr>
          <p:cNvPr id="7" name="Picture 6">
            <a:extLst>
              <a:ext uri="{FF2B5EF4-FFF2-40B4-BE49-F238E27FC236}">
                <a16:creationId xmlns:a16="http://schemas.microsoft.com/office/drawing/2014/main" id="{39D8C7D6-C880-8033-EBFC-C1629113B3D7}"/>
              </a:ext>
            </a:extLst>
          </p:cNvPr>
          <p:cNvPicPr>
            <a:picLocks noChangeAspect="1"/>
          </p:cNvPicPr>
          <p:nvPr/>
        </p:nvPicPr>
        <p:blipFill>
          <a:blip r:embed="rId9"/>
          <a:stretch>
            <a:fillRect/>
          </a:stretch>
        </p:blipFill>
        <p:spPr>
          <a:xfrm>
            <a:off x="6249724" y="3698727"/>
            <a:ext cx="5425440" cy="2890000"/>
          </a:xfrm>
          <a:prstGeom prst="rect">
            <a:avLst/>
          </a:prstGeom>
        </p:spPr>
      </p:pic>
    </p:spTree>
    <p:extLst>
      <p:ext uri="{BB962C8B-B14F-4D97-AF65-F5344CB8AC3E}">
        <p14:creationId xmlns:p14="http://schemas.microsoft.com/office/powerpoint/2010/main" val="1596502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README</a:t>
            </a:r>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2676173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p:txBody>
      </p:sp>
    </p:spTree>
    <p:extLst>
      <p:ext uri="{BB962C8B-B14F-4D97-AF65-F5344CB8AC3E}">
        <p14:creationId xmlns:p14="http://schemas.microsoft.com/office/powerpoint/2010/main" val="6762755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Reminder: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21817288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Tree>
    <p:extLst>
      <p:ext uri="{BB962C8B-B14F-4D97-AF65-F5344CB8AC3E}">
        <p14:creationId xmlns:p14="http://schemas.microsoft.com/office/powerpoint/2010/main" val="23984321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3EE4E0-8B82-C8AE-66B5-6AAF4B918D3B}"/>
              </a:ext>
            </a:extLst>
          </p:cNvPr>
          <p:cNvSpPr>
            <a:spLocks noGrp="1"/>
          </p:cNvSpPr>
          <p:nvPr>
            <p:ph type="title"/>
          </p:nvPr>
        </p:nvSpPr>
        <p:spPr/>
        <p:txBody>
          <a:bodyPr/>
          <a:lstStyle/>
          <a:p>
            <a:r>
              <a:rPr lang="en-US" dirty="0"/>
              <a:t>Example of data provenance</a:t>
            </a:r>
          </a:p>
        </p:txBody>
      </p:sp>
    </p:spTree>
    <p:extLst>
      <p:ext uri="{BB962C8B-B14F-4D97-AF65-F5344CB8AC3E}">
        <p14:creationId xmlns:p14="http://schemas.microsoft.com/office/powerpoint/2010/main" val="28043852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stockmarket.xlsx”</a:t>
            </a:r>
          </a:p>
        </p:txBody>
      </p:sp>
      <p:graphicFrame>
        <p:nvGraphicFramePr>
          <p:cNvPr id="6" name="Content Placeholder 5"/>
          <p:cNvGraphicFramePr>
            <a:graphicFrameLocks noGrp="1"/>
          </p:cNvGraphicFramePr>
          <p:nvPr>
            <p:ph sz="half" idx="1"/>
          </p:nvPr>
        </p:nvGraphicFramePr>
        <p:xfrm>
          <a:off x="2705100" y="1937544"/>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2617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24354642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31521317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19284931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“SP500.xlsx, from S&amp;P (2020). Not provided as part of replication package because © S&amp;P.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32542185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Availability Statements</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a:t>Describes data file, where to get it, how to get it, and any conditions of obtaining it</a:t>
            </a:r>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10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Between July 16, 2019, and June 20, 2022, the AEA Data Editor team conducted </a:t>
            </a:r>
          </a:p>
          <a:p>
            <a:r>
              <a:rPr lang="en-US" sz="3600" b="1" dirty="0">
                <a:solidFill>
                  <a:schemeClr val="accent6">
                    <a:lumMod val="75000"/>
                  </a:schemeClr>
                </a:solidFill>
              </a:rPr>
              <a:t>1900 assessments </a:t>
            </a:r>
          </a:p>
          <a:p>
            <a:r>
              <a:rPr lang="en-US" dirty="0"/>
              <a:t>for </a:t>
            </a:r>
            <a:r>
              <a:rPr lang="en-US" sz="3600" b="1" dirty="0">
                <a:solidFill>
                  <a:schemeClr val="accent2">
                    <a:lumMod val="75000"/>
                  </a:schemeClr>
                </a:solidFill>
              </a:rPr>
              <a:t>1050 manuscripts </a:t>
            </a:r>
            <a:br>
              <a:rPr lang="en-US" sz="3600" b="1" dirty="0">
                <a:solidFill>
                  <a:schemeClr val="accent2">
                    <a:lumMod val="75000"/>
                  </a:schemeClr>
                </a:solidFill>
              </a:rPr>
            </a:br>
            <a:r>
              <a:rPr lang="en-US" dirty="0"/>
              <a:t>(full papers)</a:t>
            </a:r>
          </a:p>
        </p:txBody>
      </p:sp>
      <p:pic>
        <p:nvPicPr>
          <p:cNvPr id="5" name="Content Placeholder 4">
            <a:extLst>
              <a:ext uri="{FF2B5EF4-FFF2-40B4-BE49-F238E27FC236}">
                <a16:creationId xmlns:a16="http://schemas.microsoft.com/office/drawing/2014/main" id="{BEE520A9-52E0-6F31-A124-4072A7806E4B}"/>
              </a:ext>
            </a:extLst>
          </p:cNvPr>
          <p:cNvPicPr>
            <a:picLocks noGrp="1" noChangeAspect="1"/>
          </p:cNvPicPr>
          <p:nvPr>
            <p:ph sz="half" idx="2"/>
          </p:nvPr>
        </p:nvPicPr>
        <p:blipFill>
          <a:blip r:embed="rId2"/>
          <a:stretch>
            <a:fillRect/>
          </a:stretch>
        </p:blipFill>
        <p:spPr>
          <a:xfrm>
            <a:off x="6172200" y="3132886"/>
            <a:ext cx="5181600" cy="1736816"/>
          </a:xfrm>
        </p:spPr>
      </p:pic>
    </p:spTree>
    <p:extLst>
      <p:ext uri="{BB962C8B-B14F-4D97-AF65-F5344CB8AC3E}">
        <p14:creationId xmlns:p14="http://schemas.microsoft.com/office/powerpoint/2010/main" val="32399768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F329A-3532-38E6-F719-1D3516507C7F}"/>
              </a:ext>
            </a:extLst>
          </p:cNvPr>
          <p:cNvSpPr>
            <a:spLocks noGrp="1"/>
          </p:cNvSpPr>
          <p:nvPr>
            <p:ph type="title"/>
          </p:nvPr>
        </p:nvSpPr>
        <p:spPr/>
        <p:txBody>
          <a:bodyPr/>
          <a:lstStyle/>
          <a:p>
            <a:r>
              <a:rPr lang="en-US" dirty="0"/>
              <a:t>Data Citations</a:t>
            </a:r>
          </a:p>
        </p:txBody>
      </p:sp>
    </p:spTree>
    <p:extLst>
      <p:ext uri="{BB962C8B-B14F-4D97-AF65-F5344CB8AC3E}">
        <p14:creationId xmlns:p14="http://schemas.microsoft.com/office/powerpoint/2010/main" val="22534052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a:t>
            </a:r>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https://social-science-data-editors.github.io/guidance/addtl-data-citation-guidance.html</a:t>
            </a:r>
            <a:r>
              <a:rPr lang="en-US" dirty="0"/>
              <a:t> </a:t>
            </a:r>
          </a:p>
        </p:txBody>
      </p:sp>
    </p:spTree>
    <p:extLst>
      <p:ext uri="{BB962C8B-B14F-4D97-AF65-F5344CB8AC3E}">
        <p14:creationId xmlns:p14="http://schemas.microsoft.com/office/powerpoint/2010/main" val="29248935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4965473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Citation</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a:t>Attributes the file to the proper source</a:t>
            </a:r>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6796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chemeClr val="accent4">
                    <a:lumMod val="75000"/>
                  </a:schemeClr>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9396208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a:t>Constructed Citation:</a:t>
            </a:r>
          </a:p>
          <a:p>
            <a:pPr marL="0" indent="0">
              <a:buNone/>
            </a:pPr>
            <a:r>
              <a:rPr lang="en-US" sz="3600" dirty="0">
                <a:solidFill>
                  <a:schemeClr val="accent2"/>
                </a:solidFill>
              </a:rPr>
              <a:t>Institute for Employment Research (IAB), </a:t>
            </a:r>
            <a:r>
              <a:rPr lang="en-US" sz="3600" dirty="0">
                <a:solidFill>
                  <a:schemeClr val="accent6"/>
                </a:solidFill>
              </a:rPr>
              <a:t>Establishment History Panel 1975-2018</a:t>
            </a:r>
            <a:r>
              <a:rPr lang="en-US" sz="3600" dirty="0"/>
              <a:t>. Accessed via the </a:t>
            </a:r>
            <a:r>
              <a:rPr lang="en-US" sz="3600" dirty="0">
                <a:solidFill>
                  <a:schemeClr val="accent1"/>
                </a:solidFill>
              </a:rPr>
              <a:t>Research Data Centre (FDZ) of the German Federal Employment Agency </a:t>
            </a:r>
            <a:r>
              <a:rPr lang="en-US" sz="3600" dirty="0">
                <a:solidFill>
                  <a:srgbClr val="C00000"/>
                </a:solidFill>
              </a:rPr>
              <a:t>DOI: 10.5164/IAB.BHP7518.de.en.v1</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80084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chemeClr val="accent2">
                    <a:lumMod val="20000"/>
                    <a:lumOff val="80000"/>
                  </a:schemeClr>
                </a:solidFill>
              </a:rPr>
              <a:t>Persistent identifier</a:t>
            </a:r>
          </a:p>
        </p:txBody>
      </p:sp>
      <p:sp>
        <p:nvSpPr>
          <p:cNvPr id="4" name="Content Placeholder 3"/>
          <p:cNvSpPr>
            <a:spLocks noGrp="1"/>
          </p:cNvSpPr>
          <p:nvPr>
            <p:ph sz="half" idx="2"/>
          </p:nvPr>
        </p:nvSpPr>
        <p:spPr/>
        <p:txBody>
          <a:bodyPr>
            <a:normAutofit/>
          </a:bodyPr>
          <a:lstStyle/>
          <a:p>
            <a:pPr marL="0" indent="0">
              <a:buNone/>
            </a:pPr>
            <a:r>
              <a:rPr lang="en-US" b="1" dirty="0"/>
              <a:t>Constructed Citation:</a:t>
            </a:r>
          </a:p>
          <a:p>
            <a:pPr marL="0" indent="0">
              <a:buNone/>
            </a:pPr>
            <a:r>
              <a:rPr lang="en-US" sz="3600" dirty="0">
                <a:solidFill>
                  <a:schemeClr val="accent2"/>
                </a:solidFill>
              </a:rPr>
              <a:t>US Census Bureau, </a:t>
            </a:r>
            <a:r>
              <a:rPr lang="en-US" sz="3600" dirty="0">
                <a:solidFill>
                  <a:schemeClr val="accent6"/>
                </a:solidFill>
              </a:rPr>
              <a:t>Longitudinal Business Database (LBD) </a:t>
            </a:r>
            <a:r>
              <a:rPr lang="en-US" sz="3600" dirty="0">
                <a:solidFill>
                  <a:srgbClr val="C00000"/>
                </a:solidFill>
              </a:rPr>
              <a:t>1975-2018</a:t>
            </a:r>
            <a:r>
              <a:rPr lang="en-US" sz="3600" dirty="0"/>
              <a:t>. Last accessed via the </a:t>
            </a:r>
            <a:r>
              <a:rPr lang="en-US" sz="3600" dirty="0">
                <a:solidFill>
                  <a:schemeClr val="accent1"/>
                </a:solidFill>
              </a:rPr>
              <a:t>Federal Statistical Research Data Centre (FSRDC)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20369893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B12E-885B-14EC-6D41-BD08E7B92A92}"/>
              </a:ext>
            </a:extLst>
          </p:cNvPr>
          <p:cNvSpPr>
            <a:spLocks noGrp="1"/>
          </p:cNvSpPr>
          <p:nvPr>
            <p:ph type="title"/>
          </p:nvPr>
        </p:nvSpPr>
        <p:spPr/>
        <p:txBody>
          <a:bodyPr/>
          <a:lstStyle/>
          <a:p>
            <a:r>
              <a:rPr lang="en-US" dirty="0"/>
              <a:t>Try it out yourself</a:t>
            </a:r>
          </a:p>
        </p:txBody>
      </p:sp>
      <p:sp>
        <p:nvSpPr>
          <p:cNvPr id="3" name="Content Placeholder 2">
            <a:extLst>
              <a:ext uri="{FF2B5EF4-FFF2-40B4-BE49-F238E27FC236}">
                <a16:creationId xmlns:a16="http://schemas.microsoft.com/office/drawing/2014/main" id="{626D5548-ADAC-94A4-3BA9-BCFE7408F615}"/>
              </a:ext>
            </a:extLst>
          </p:cNvPr>
          <p:cNvSpPr>
            <a:spLocks noGrp="1"/>
          </p:cNvSpPr>
          <p:nvPr>
            <p:ph sz="half" idx="1"/>
          </p:nvPr>
        </p:nvSpPr>
        <p:spPr/>
        <p:txBody>
          <a:bodyPr/>
          <a:lstStyle/>
          <a:p>
            <a:r>
              <a:rPr lang="en-US" dirty="0"/>
              <a:t>Construct an (approximate) data citation</a:t>
            </a:r>
          </a:p>
          <a:p>
            <a:r>
              <a:rPr lang="en-US" dirty="0">
                <a:hlinkClick r:id="rId2"/>
              </a:rPr>
              <a:t>https://social-science-data-editors.github.io/guidance/addtl-data-citation-guidance.html#try-it-out</a:t>
            </a:r>
            <a:r>
              <a:rPr lang="en-US" dirty="0"/>
              <a:t> </a:t>
            </a:r>
          </a:p>
        </p:txBody>
      </p:sp>
      <p:pic>
        <p:nvPicPr>
          <p:cNvPr id="6" name="Content Placeholder 5">
            <a:extLst>
              <a:ext uri="{FF2B5EF4-FFF2-40B4-BE49-F238E27FC236}">
                <a16:creationId xmlns:a16="http://schemas.microsoft.com/office/drawing/2014/main" id="{459566D5-C448-C00E-1FD4-84E461A2C931}"/>
              </a:ext>
            </a:extLst>
          </p:cNvPr>
          <p:cNvPicPr>
            <a:picLocks noGrp="1" noChangeAspect="1"/>
          </p:cNvPicPr>
          <p:nvPr>
            <p:ph sz="half" idx="2"/>
          </p:nvPr>
        </p:nvPicPr>
        <p:blipFill>
          <a:blip r:embed="rId3"/>
          <a:stretch>
            <a:fillRect/>
          </a:stretch>
        </p:blipFill>
        <p:spPr>
          <a:xfrm>
            <a:off x="6172200" y="2500944"/>
            <a:ext cx="5181600" cy="3000699"/>
          </a:xfrm>
        </p:spPr>
      </p:pic>
    </p:spTree>
    <p:extLst>
      <p:ext uri="{BB962C8B-B14F-4D97-AF65-F5344CB8AC3E}">
        <p14:creationId xmlns:p14="http://schemas.microsoft.com/office/powerpoint/2010/main" val="8366152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 Access, Rights</a:t>
            </a:r>
          </a:p>
        </p:txBody>
      </p:sp>
      <p:sp>
        <p:nvSpPr>
          <p:cNvPr id="3" name="Content Placeholder 2"/>
          <p:cNvSpPr>
            <a:spLocks noGrp="1"/>
          </p:cNvSpPr>
          <p:nvPr>
            <p:ph idx="1"/>
          </p:nvPr>
        </p:nvSpPr>
        <p:spPr/>
        <p:txBody>
          <a:bodyPr/>
          <a:lstStyle/>
          <a:p>
            <a:r>
              <a:rPr lang="en-US" sz="3200" dirty="0"/>
              <a:t>Any data can be cited – even if you can’t download it</a:t>
            </a:r>
          </a:p>
          <a:p>
            <a:r>
              <a:rPr lang="en-US" sz="3200" dirty="0"/>
              <a:t>Any data that you accessed … can have that access be described</a:t>
            </a:r>
          </a:p>
          <a:p>
            <a:pPr lvl="1"/>
            <a:r>
              <a:rPr lang="en-US" sz="2800" dirty="0"/>
              <a:t>But caution: It should be such that others can also repeat the access!</a:t>
            </a:r>
          </a:p>
          <a:p>
            <a:r>
              <a:rPr lang="en-US" sz="3200" dirty="0"/>
              <a:t>Just because you “have” the data does not mean you can give it to others</a:t>
            </a:r>
          </a:p>
          <a:p>
            <a:pPr lvl="1"/>
            <a:r>
              <a:rPr lang="en-US" sz="2800" dirty="0"/>
              <a:t>Also: distinguish between “sharing” and “publishing”</a:t>
            </a:r>
          </a:p>
          <a:p>
            <a:pPr lvl="1"/>
            <a:r>
              <a:rPr lang="en-US" sz="2800" dirty="0"/>
              <a:t>Know your terms of use!</a:t>
            </a:r>
          </a:p>
          <a:p>
            <a:endParaRPr lang="en-US" dirty="0"/>
          </a:p>
        </p:txBody>
      </p:sp>
    </p:spTree>
    <p:extLst>
      <p:ext uri="{BB962C8B-B14F-4D97-AF65-F5344CB8AC3E}">
        <p14:creationId xmlns:p14="http://schemas.microsoft.com/office/powerpoint/2010/main" val="28652494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764065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Reproducibility Verification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12874964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Data Citations</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fontScale="92500" lnSpcReduction="10000"/>
          </a:bodyPr>
          <a:lstStyle/>
          <a:p>
            <a:pPr marL="0" indent="0" algn="ctr">
              <a:buNone/>
            </a:pPr>
            <a:r>
              <a:rPr lang="en-US" sz="5400" dirty="0"/>
              <a:t>Cite every data source</a:t>
            </a:r>
          </a:p>
          <a:p>
            <a:pPr marL="0" indent="0" algn="ctr">
              <a:buNone/>
            </a:pPr>
            <a:endParaRPr lang="en-US" sz="5400" dirty="0"/>
          </a:p>
          <a:p>
            <a:pPr marL="0" indent="0" algn="ctr">
              <a:buNone/>
            </a:pPr>
            <a:r>
              <a:rPr lang="en-US" sz="5400" dirty="0"/>
              <a:t>(not only the paper that describes the source!)</a:t>
            </a:r>
          </a:p>
          <a:p>
            <a:pPr marL="0" indent="0" algn="ctr">
              <a:buNone/>
            </a:pPr>
            <a:endParaRPr lang="en-US" sz="5400" dirty="0"/>
          </a:p>
          <a:p>
            <a:pPr marL="0" indent="0" algn="ctr">
              <a:buNone/>
            </a:pPr>
            <a:r>
              <a:rPr lang="en-US" sz="2400" dirty="0"/>
              <a:t>(also: add them to the </a:t>
            </a:r>
            <a:br>
              <a:rPr lang="en-US" sz="2400" dirty="0"/>
            </a:br>
            <a:r>
              <a:rPr lang="en-US" sz="2400" dirty="0"/>
              <a:t>Social Science Data Editors’ template README)</a:t>
            </a:r>
          </a:p>
        </p:txBody>
      </p:sp>
    </p:spTree>
    <p:extLst>
      <p:ext uri="{BB962C8B-B14F-4D97-AF65-F5344CB8AC3E}">
        <p14:creationId xmlns:p14="http://schemas.microsoft.com/office/powerpoint/2010/main" val="60891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little diversity in software</a:t>
            </a:r>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2010-2019)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1076837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Defining “reproducible research”</a:t>
            </a:r>
            <a:endParaRPr/>
          </a:p>
        </p:txBody>
      </p:sp>
      <p:sp>
        <p:nvSpPr>
          <p:cNvPr id="83" name="Google Shape;83;p17"/>
          <p:cNvSpPr txBox="1">
            <a:spLocks noGrp="1"/>
          </p:cNvSpPr>
          <p:nvPr>
            <p:ph type="body" idx="1"/>
          </p:nvPr>
        </p:nvSpPr>
        <p:spPr>
          <a:xfrm>
            <a:off x="415600" y="1536633"/>
            <a:ext cx="11360800" cy="4555200"/>
          </a:xfrm>
          <a:prstGeom prst="rect">
            <a:avLst/>
          </a:prstGeom>
        </p:spPr>
        <p:txBody>
          <a:bodyPr spcFirstLastPara="1" vert="horz" wrap="square" lIns="121900" tIns="121900" rIns="2099467" bIns="121900" rtlCol="0" anchor="t" anchorCtr="0">
            <a:normAutofit/>
          </a:bodyPr>
          <a:lstStyle/>
          <a:p>
            <a:pPr indent="0">
              <a:buNone/>
            </a:pPr>
            <a:r>
              <a:rPr lang="en" sz="3600" dirty="0">
                <a:solidFill>
                  <a:schemeClr val="dk1"/>
                </a:solidFill>
                <a:latin typeface="Times New Roman"/>
                <a:ea typeface="Times New Roman"/>
                <a:cs typeface="Times New Roman"/>
                <a:sym typeface="Times New Roman"/>
              </a:rPr>
              <a:t>“Reproducibility” refers to the ability of a researcher to duplicate the results of a prior study using the </a:t>
            </a:r>
            <a:r>
              <a:rPr lang="en" sz="3600" b="1" u="sng" dirty="0">
                <a:solidFill>
                  <a:schemeClr val="dk1"/>
                </a:solidFill>
                <a:latin typeface="Times New Roman"/>
                <a:ea typeface="Times New Roman"/>
                <a:cs typeface="Times New Roman"/>
                <a:sym typeface="Times New Roman"/>
              </a:rPr>
              <a:t>same materials</a:t>
            </a:r>
            <a:r>
              <a:rPr lang="en" sz="3600" dirty="0">
                <a:solidFill>
                  <a:schemeClr val="dk1"/>
                </a:solidFill>
                <a:latin typeface="Times New Roman"/>
                <a:ea typeface="Times New Roman"/>
                <a:cs typeface="Times New Roman"/>
                <a:sym typeface="Times New Roman"/>
              </a:rPr>
              <a:t> and </a:t>
            </a:r>
            <a:r>
              <a:rPr lang="en" sz="3600" b="1" u="sng" dirty="0">
                <a:solidFill>
                  <a:schemeClr val="dk1"/>
                </a:solidFill>
                <a:latin typeface="Times New Roman"/>
                <a:ea typeface="Times New Roman"/>
                <a:cs typeface="Times New Roman"/>
                <a:sym typeface="Times New Roman"/>
              </a:rPr>
              <a:t>procedures</a:t>
            </a:r>
            <a:r>
              <a:rPr lang="en" sz="3600" dirty="0">
                <a:solidFill>
                  <a:schemeClr val="dk1"/>
                </a:solidFill>
                <a:latin typeface="Times New Roman"/>
                <a:ea typeface="Times New Roman"/>
                <a:cs typeface="Times New Roman"/>
                <a:sym typeface="Times New Roman"/>
              </a:rPr>
              <a:t> as were used by the original investigator.</a:t>
            </a:r>
            <a:endParaRPr sz="3600" dirty="0">
              <a:solidFill>
                <a:schemeClr val="dk1"/>
              </a:solidFill>
              <a:latin typeface="Times New Roman"/>
              <a:ea typeface="Times New Roman"/>
              <a:cs typeface="Times New Roman"/>
              <a:sym typeface="Times New Roman"/>
            </a:endParaRPr>
          </a:p>
          <a:p>
            <a:pPr marL="3234186" indent="-186262">
              <a:lnSpc>
                <a:spcPct val="135000"/>
              </a:lnSpc>
              <a:spcBef>
                <a:spcPts val="1600"/>
              </a:spcBef>
              <a:buNone/>
            </a:pPr>
            <a:r>
              <a:rPr lang="en" sz="1067" dirty="0">
                <a:solidFill>
                  <a:schemeClr val="dk1"/>
                </a:solidFill>
                <a:latin typeface="Times New Roman"/>
                <a:ea typeface="Times New Roman"/>
                <a:cs typeface="Times New Roman"/>
                <a:sym typeface="Times New Roman"/>
              </a:rPr>
              <a:t>Bollen et al. 2015. “Social, Behavioral, and Economic Sciences Perspectives on Robust and Reliable Science.” National Science Foundation.</a:t>
            </a:r>
            <a:r>
              <a:rPr lang="en" sz="933" u="sng" dirty="0">
                <a:solidFill>
                  <a:schemeClr val="hlink"/>
                </a:solidFill>
                <a:latin typeface="Times New Roman"/>
                <a:ea typeface="Times New Roman"/>
                <a:cs typeface="Times New Roman"/>
                <a:sym typeface="Times New Roman"/>
                <a:hlinkClick r:id="rId3"/>
              </a:rPr>
              <a:t>https://www.nsf.gov/sbe/AC_Materials/SBE_Robust_and_Reliable_Research_Report.pdf</a:t>
            </a:r>
            <a:r>
              <a:rPr lang="en" sz="933" dirty="0">
                <a:solidFill>
                  <a:schemeClr val="dk1"/>
                </a:solidFill>
                <a:latin typeface="Times New Roman"/>
                <a:ea typeface="Times New Roman"/>
                <a:cs typeface="Times New Roman"/>
                <a:sym typeface="Times New Roman"/>
              </a:rPr>
              <a:t>.</a:t>
            </a:r>
            <a:endParaRPr sz="933" dirty="0">
              <a:solidFill>
                <a:schemeClr val="dk1"/>
              </a:solidFill>
              <a:latin typeface="Times New Roman"/>
              <a:ea typeface="Times New Roman"/>
              <a:cs typeface="Times New Roman"/>
              <a:sym typeface="Times New Roman"/>
            </a:endParaRPr>
          </a:p>
          <a:p>
            <a:pPr indent="0">
              <a:buNone/>
            </a:pPr>
            <a:endParaRPr sz="2000" dirty="0">
              <a:solidFill>
                <a:schemeClr val="dk1"/>
              </a:solidFill>
              <a:latin typeface="Times New Roman"/>
              <a:ea typeface="Times New Roman"/>
              <a:cs typeface="Times New Roman"/>
              <a:sym typeface="Times New Roman"/>
            </a:endParaRPr>
          </a:p>
          <a:p>
            <a:pPr indent="0">
              <a:spcBef>
                <a:spcPts val="1600"/>
              </a:spcBef>
              <a:spcAft>
                <a:spcPts val="1600"/>
              </a:spcAft>
              <a:buNone/>
            </a:pPr>
            <a:endParaRPr sz="2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Ingredients of “research”</a:t>
            </a:r>
            <a:endParaRPr/>
          </a:p>
        </p:txBody>
      </p:sp>
      <p:sp>
        <p:nvSpPr>
          <p:cNvPr id="89" name="Google Shape;89;p18"/>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indent="-457189">
              <a:buSzPts val="1800"/>
              <a:buAutoNum type="arabicPeriod"/>
            </a:pPr>
            <a:r>
              <a:rPr lang="en" sz="2400"/>
              <a:t>“Procedures” = computer code</a:t>
            </a:r>
            <a:endParaRPr sz="2400"/>
          </a:p>
          <a:p>
            <a:pPr indent="-457189">
              <a:buSzPts val="1800"/>
              <a:buAutoNum type="arabicPeriod"/>
            </a:pPr>
            <a:r>
              <a:rPr lang="en" sz="2400"/>
              <a:t>“Materials (1)” = data</a:t>
            </a:r>
            <a:endParaRPr sz="2400"/>
          </a:p>
          <a:p>
            <a:pPr indent="-457189">
              <a:buSzPts val="1800"/>
              <a:buAutoNum type="arabicPeriod"/>
            </a:pPr>
            <a:r>
              <a:rPr lang="en" sz="2400"/>
              <a:t>“Materials (2)” = computers</a:t>
            </a:r>
            <a:endParaRPr sz="2400"/>
          </a:p>
          <a:p>
            <a:pPr indent="0">
              <a:spcBef>
                <a:spcPts val="1600"/>
              </a:spcBef>
              <a:spcAft>
                <a:spcPts val="1600"/>
              </a:spcAft>
              <a:buNone/>
            </a:pPr>
            <a:endParaRPr/>
          </a:p>
        </p:txBody>
      </p:sp>
      <p:sp>
        <p:nvSpPr>
          <p:cNvPr id="90" name="Google Shape;90;p18"/>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91" name="Google Shape;91;p18"/>
          <p:cNvPicPr preferRelativeResize="0"/>
          <p:nvPr/>
        </p:nvPicPr>
        <p:blipFill>
          <a:blip r:embed="rId3">
            <a:alphaModFix/>
          </a:blip>
          <a:stretch>
            <a:fillRect/>
          </a:stretch>
        </p:blipFill>
        <p:spPr>
          <a:xfrm>
            <a:off x="4724402" y="3454027"/>
            <a:ext cx="3122668" cy="2637800"/>
          </a:xfrm>
          <a:prstGeom prst="rect">
            <a:avLst/>
          </a:prstGeom>
          <a:noFill/>
          <a:ln>
            <a:noFill/>
          </a:ln>
        </p:spPr>
      </p:pic>
      <p:sp>
        <p:nvSpPr>
          <p:cNvPr id="92" name="Google Shape;92;p18"/>
          <p:cNvSpPr/>
          <p:nvPr/>
        </p:nvSpPr>
        <p:spPr>
          <a:xfrm rot="10800000" flipH="1">
            <a:off x="2449600" y="3048000"/>
            <a:ext cx="2197200" cy="2056800"/>
          </a:xfrm>
          <a:prstGeom prst="bentArrow">
            <a:avLst>
              <a:gd name="adj1" fmla="val 25000"/>
              <a:gd name="adj2" fmla="val 26138"/>
              <a:gd name="adj3" fmla="val 25000"/>
              <a:gd name="adj4" fmla="val 4091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93" name="Google Shape;93;p18"/>
          <p:cNvPicPr preferRelativeResize="0"/>
          <p:nvPr/>
        </p:nvPicPr>
        <p:blipFill>
          <a:blip r:embed="rId4">
            <a:alphaModFix/>
          </a:blip>
          <a:stretch>
            <a:fillRect/>
          </a:stretch>
        </p:blipFill>
        <p:spPr>
          <a:xfrm>
            <a:off x="9207433" y="3805335"/>
            <a:ext cx="2788832" cy="1858067"/>
          </a:xfrm>
          <a:prstGeom prst="rect">
            <a:avLst/>
          </a:prstGeom>
          <a:noFill/>
          <a:ln>
            <a:noFill/>
          </a:ln>
        </p:spPr>
      </p:pic>
      <p:sp>
        <p:nvSpPr>
          <p:cNvPr id="94" name="Google Shape;94;p18"/>
          <p:cNvSpPr/>
          <p:nvPr/>
        </p:nvSpPr>
        <p:spPr>
          <a:xfrm>
            <a:off x="7975651" y="4179300"/>
            <a:ext cx="1103200" cy="822800"/>
          </a:xfrm>
          <a:prstGeom prst="rightArrow">
            <a:avLst>
              <a:gd name="adj1" fmla="val 50000"/>
              <a:gd name="adj2" fmla="val 50000"/>
            </a:avLst>
          </a:prstGeom>
          <a:solidFill>
            <a:srgbClr val="6AA61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1000"/>
                                        <p:tgtEl>
                                          <p:spTgt spid="9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600"/>
                                        <p:tgtEl>
                                          <p:spTgt spid="94"/>
                                        </p:tgtEl>
                                      </p:cBhvr>
                                    </p:animEffect>
                                  </p:childTnLst>
                                </p:cTn>
                              </p:par>
                            </p:childTnLst>
                          </p:cTn>
                        </p:par>
                        <p:par>
                          <p:cTn id="16" fill="hold">
                            <p:stCondLst>
                              <p:cond delay="2600"/>
                            </p:stCondLst>
                            <p:childTnLst>
                              <p:par>
                                <p:cTn id="17" presetID="10" presetClass="entr" presetSubtype="0"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4C34-5DE3-B94A-992D-9B52248575B5}"/>
              </a:ext>
            </a:extLst>
          </p:cNvPr>
          <p:cNvSpPr>
            <a:spLocks noGrp="1"/>
          </p:cNvSpPr>
          <p:nvPr>
            <p:ph type="title"/>
          </p:nvPr>
        </p:nvSpPr>
        <p:spPr/>
        <p:txBody>
          <a:bodyPr/>
          <a:lstStyle/>
          <a:p>
            <a:r>
              <a:rPr lang="en-US" dirty="0"/>
              <a:t>Observation 0</a:t>
            </a:r>
          </a:p>
        </p:txBody>
      </p:sp>
      <p:sp>
        <p:nvSpPr>
          <p:cNvPr id="3" name="Content Placeholder 2">
            <a:extLst>
              <a:ext uri="{FF2B5EF4-FFF2-40B4-BE49-F238E27FC236}">
                <a16:creationId xmlns:a16="http://schemas.microsoft.com/office/drawing/2014/main" id="{CAE7207B-E5AC-F2F8-7CF0-EDEB7B911BD7}"/>
              </a:ext>
            </a:extLst>
          </p:cNvPr>
          <p:cNvSpPr>
            <a:spLocks noGrp="1"/>
          </p:cNvSpPr>
          <p:nvPr>
            <p:ph idx="1"/>
          </p:nvPr>
        </p:nvSpPr>
        <p:spPr/>
        <p:txBody>
          <a:bodyPr/>
          <a:lstStyle/>
          <a:p>
            <a:pPr marL="0" indent="0">
              <a:buNone/>
            </a:pPr>
            <a:r>
              <a:rPr lang="en-US" dirty="0"/>
              <a:t>Researchers don’t…</a:t>
            </a:r>
          </a:p>
          <a:p>
            <a:r>
              <a:rPr lang="en-US" dirty="0"/>
              <a:t>Re-run their code before submitting </a:t>
            </a:r>
          </a:p>
          <a:p>
            <a:r>
              <a:rPr lang="en-US" dirty="0"/>
              <a:t>Don’t streamline (automate) enough</a:t>
            </a:r>
          </a:p>
          <a:p>
            <a:r>
              <a:rPr lang="en-US" dirty="0"/>
              <a:t>Are not careful about how they document data sources</a:t>
            </a:r>
          </a:p>
          <a:p>
            <a:r>
              <a:rPr lang="en-US" dirty="0"/>
              <a:t>Fail to curate their own data</a:t>
            </a:r>
          </a:p>
        </p:txBody>
      </p:sp>
    </p:spTree>
    <p:extLst>
      <p:ext uri="{BB962C8B-B14F-4D97-AF65-F5344CB8AC3E}">
        <p14:creationId xmlns:p14="http://schemas.microsoft.com/office/powerpoint/2010/main" val="1128520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C303-4210-5647-4232-74C98F132DB0}"/>
              </a:ext>
            </a:extLst>
          </p:cNvPr>
          <p:cNvSpPr>
            <a:spLocks noGrp="1"/>
          </p:cNvSpPr>
          <p:nvPr>
            <p:ph type="title"/>
          </p:nvPr>
        </p:nvSpPr>
        <p:spPr/>
        <p:txBody>
          <a:bodyPr/>
          <a:lstStyle/>
          <a:p>
            <a:r>
              <a:rPr lang="en-US" dirty="0"/>
              <a:t>Back in 2019…</a:t>
            </a:r>
          </a:p>
        </p:txBody>
      </p:sp>
      <p:sp>
        <p:nvSpPr>
          <p:cNvPr id="3" name="Content Placeholder 2">
            <a:extLst>
              <a:ext uri="{FF2B5EF4-FFF2-40B4-BE49-F238E27FC236}">
                <a16:creationId xmlns:a16="http://schemas.microsoft.com/office/drawing/2014/main" id="{A5E8DED6-37F2-663F-4C59-E09A2EDD419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47F6EF-AF73-4A8B-811E-928AB2885300}"/>
              </a:ext>
            </a:extLst>
          </p:cNvPr>
          <p:cNvPicPr>
            <a:picLocks noChangeAspect="1"/>
          </p:cNvPicPr>
          <p:nvPr/>
        </p:nvPicPr>
        <p:blipFill>
          <a:blip r:embed="rId2"/>
          <a:stretch>
            <a:fillRect/>
          </a:stretch>
        </p:blipFill>
        <p:spPr>
          <a:xfrm>
            <a:off x="5830693" y="1078266"/>
            <a:ext cx="4943325" cy="2780620"/>
          </a:xfrm>
          <a:prstGeom prst="rect">
            <a:avLst/>
          </a:prstGeom>
          <a:ln>
            <a:solidFill>
              <a:schemeClr val="tx1"/>
            </a:solidFill>
          </a:ln>
          <a:effectLst>
            <a:outerShdw blurRad="50800" dist="114300" dir="2700000" algn="tl" rotWithShape="0">
              <a:prstClr val="black">
                <a:alpha val="40000"/>
              </a:prstClr>
            </a:outerShdw>
          </a:effectLst>
        </p:spPr>
      </p:pic>
      <p:pic>
        <p:nvPicPr>
          <p:cNvPr id="5" name="Picture 4">
            <a:extLst>
              <a:ext uri="{FF2B5EF4-FFF2-40B4-BE49-F238E27FC236}">
                <a16:creationId xmlns:a16="http://schemas.microsoft.com/office/drawing/2014/main" id="{64F98530-9FC4-14D1-7CA3-1088FCBCA89A}"/>
              </a:ext>
            </a:extLst>
          </p:cNvPr>
          <p:cNvPicPr>
            <a:picLocks noChangeAspect="1"/>
          </p:cNvPicPr>
          <p:nvPr/>
        </p:nvPicPr>
        <p:blipFill>
          <a:blip r:embed="rId3"/>
          <a:stretch>
            <a:fillRect/>
          </a:stretch>
        </p:blipFill>
        <p:spPr>
          <a:xfrm>
            <a:off x="4787019" y="3444529"/>
            <a:ext cx="4722412" cy="2656357"/>
          </a:xfrm>
          <a:prstGeom prst="rect">
            <a:avLst/>
          </a:prstGeom>
          <a:ln>
            <a:solidFill>
              <a:schemeClr val="tx1"/>
            </a:solidFill>
          </a:ln>
          <a:effectLst>
            <a:outerShdw blurRad="50800" dist="114300" dir="2700000" algn="tl" rotWithShape="0">
              <a:prstClr val="black">
                <a:alpha val="40000"/>
              </a:prstClr>
            </a:outerShdw>
          </a:effectLst>
        </p:spPr>
      </p:pic>
      <p:pic>
        <p:nvPicPr>
          <p:cNvPr id="6" name="Picture 5">
            <a:extLst>
              <a:ext uri="{FF2B5EF4-FFF2-40B4-BE49-F238E27FC236}">
                <a16:creationId xmlns:a16="http://schemas.microsoft.com/office/drawing/2014/main" id="{2AEABCDF-3291-A94E-205F-E18CF302C330}"/>
              </a:ext>
            </a:extLst>
          </p:cNvPr>
          <p:cNvPicPr>
            <a:picLocks noChangeAspect="1"/>
          </p:cNvPicPr>
          <p:nvPr/>
        </p:nvPicPr>
        <p:blipFill>
          <a:blip r:embed="rId4"/>
          <a:stretch>
            <a:fillRect/>
          </a:stretch>
        </p:blipFill>
        <p:spPr>
          <a:xfrm>
            <a:off x="390233" y="2739447"/>
            <a:ext cx="4486567" cy="2523694"/>
          </a:xfrm>
          <a:prstGeom prst="rect">
            <a:avLst/>
          </a:prstGeom>
          <a:ln>
            <a:solidFill>
              <a:schemeClr val="tx1"/>
            </a:solidFill>
          </a:ln>
          <a:effectLst>
            <a:outerShdw blurRad="50800" dist="114300" dir="2700000" algn="tl" rotWithShape="0">
              <a:prstClr val="black">
                <a:alpha val="40000"/>
              </a:prstClr>
            </a:outerShdw>
          </a:effectLst>
        </p:spPr>
      </p:pic>
    </p:spTree>
    <p:extLst>
      <p:ext uri="{BB962C8B-B14F-4D97-AF65-F5344CB8AC3E}">
        <p14:creationId xmlns:p14="http://schemas.microsoft.com/office/powerpoint/2010/main" val="2854058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12E65-EB35-D10A-D9F0-31279A7D0FF9}"/>
              </a:ext>
            </a:extLst>
          </p:cNvPr>
          <p:cNvSpPr>
            <a:spLocks noGrp="1"/>
          </p:cNvSpPr>
          <p:nvPr>
            <p:ph type="title"/>
          </p:nvPr>
        </p:nvSpPr>
        <p:spPr/>
        <p:txBody>
          <a:bodyPr/>
          <a:lstStyle/>
          <a:p>
            <a:r>
              <a:rPr lang="en-US" dirty="0"/>
              <a:t>3 Lessons (and many solutions)</a:t>
            </a:r>
          </a:p>
        </p:txBody>
      </p:sp>
      <p:sp>
        <p:nvSpPr>
          <p:cNvPr id="3" name="Content Placeholder 2">
            <a:extLst>
              <a:ext uri="{FF2B5EF4-FFF2-40B4-BE49-F238E27FC236}">
                <a16:creationId xmlns:a16="http://schemas.microsoft.com/office/drawing/2014/main" id="{7C552D55-6B3C-1F6C-96DE-D7D73BC57F7B}"/>
              </a:ext>
            </a:extLst>
          </p:cNvPr>
          <p:cNvSpPr>
            <a:spLocks noGrp="1"/>
          </p:cNvSpPr>
          <p:nvPr>
            <p:ph idx="1"/>
          </p:nvPr>
        </p:nvSpPr>
        <p:spPr/>
        <p:txBody>
          <a:bodyPr>
            <a:normAutofit/>
          </a:bodyPr>
          <a:lstStyle/>
          <a:p>
            <a:r>
              <a:rPr lang="en-US" sz="4400" dirty="0"/>
              <a:t>Lesson 1: Computational empathy</a:t>
            </a:r>
          </a:p>
          <a:p>
            <a:r>
              <a:rPr lang="en-US" sz="4400" dirty="0"/>
              <a:t>Lesson 2: Data acumen</a:t>
            </a:r>
          </a:p>
          <a:p>
            <a:r>
              <a:rPr lang="en-US" sz="4400" dirty="0"/>
              <a:t>Lesson 3: Role of institutions</a:t>
            </a:r>
          </a:p>
        </p:txBody>
      </p:sp>
    </p:spTree>
    <p:extLst>
      <p:ext uri="{BB962C8B-B14F-4D97-AF65-F5344CB8AC3E}">
        <p14:creationId xmlns:p14="http://schemas.microsoft.com/office/powerpoint/2010/main" val="1548319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217957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Computational empathy</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A81D-EFE2-1A25-4FA8-A3EF4C14F071}"/>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1AC0BCFE-7B38-904B-8A95-35C7EBF42A91}"/>
              </a:ext>
            </a:extLst>
          </p:cNvPr>
          <p:cNvSpPr>
            <a:spLocks noGrp="1"/>
          </p:cNvSpPr>
          <p:nvPr>
            <p:ph idx="1"/>
          </p:nvPr>
        </p:nvSpPr>
        <p:spPr/>
        <p:txBody>
          <a:bodyPr/>
          <a:lstStyle/>
          <a:p>
            <a:pPr marL="0" indent="0" algn="l">
              <a:buNone/>
            </a:pPr>
            <a:r>
              <a:rPr lang="en-US" dirty="0"/>
              <a:t>In the words of the slogan popularized by </a:t>
            </a:r>
            <a:r>
              <a:rPr lang="en-US" dirty="0" err="1"/>
              <a:t>Buckheit</a:t>
            </a:r>
            <a:r>
              <a:rPr lang="en-US" dirty="0"/>
              <a:t> and </a:t>
            </a:r>
            <a:r>
              <a:rPr lang="en-US" dirty="0" err="1"/>
              <a:t>Donoho</a:t>
            </a:r>
            <a:r>
              <a:rPr lang="en-US" dirty="0"/>
              <a:t> (1995),</a:t>
            </a:r>
          </a:p>
          <a:p>
            <a:pPr marL="0" indent="0" algn="l">
              <a:buNone/>
            </a:pPr>
            <a:r>
              <a:rPr lang="en-US" dirty="0"/>
              <a:t> </a:t>
            </a:r>
          </a:p>
          <a:p>
            <a:pPr marL="914400" lvl="2" indent="0">
              <a:buNone/>
            </a:pPr>
            <a:r>
              <a:rPr lang="en-US" sz="3600" i="1" dirty="0"/>
              <a:t>“</a:t>
            </a:r>
            <a:r>
              <a:rPr lang="en-US" sz="3600" b="1" i="1" dirty="0">
                <a:solidFill>
                  <a:srgbClr val="0070C0"/>
                </a:solidFill>
              </a:rPr>
              <a:t>a scientific publication is [...] merely advertising of the scholarship: [...] the </a:t>
            </a:r>
            <a:r>
              <a:rPr lang="en-US" sz="3600" b="1" i="1" u="sng" dirty="0">
                <a:solidFill>
                  <a:srgbClr val="0070C0"/>
                </a:solidFill>
              </a:rPr>
              <a:t>complete software development environment </a:t>
            </a:r>
            <a:r>
              <a:rPr lang="en-US" sz="3600" b="1" i="1" dirty="0">
                <a:solidFill>
                  <a:srgbClr val="0070C0"/>
                </a:solidFill>
              </a:rPr>
              <a:t>and the </a:t>
            </a:r>
            <a:r>
              <a:rPr lang="en-US" sz="3600" b="1" i="1" u="sng" dirty="0">
                <a:solidFill>
                  <a:srgbClr val="0070C0"/>
                </a:solidFill>
              </a:rPr>
              <a:t>complete set of instructions</a:t>
            </a:r>
            <a:r>
              <a:rPr lang="en-US" sz="3600" b="1" i="1" dirty="0">
                <a:solidFill>
                  <a:srgbClr val="0070C0"/>
                </a:solidFill>
              </a:rPr>
              <a:t> which generated the figures</a:t>
            </a:r>
            <a:r>
              <a:rPr lang="en-US" sz="3600" i="1" dirty="0"/>
              <a:t>.”</a:t>
            </a:r>
          </a:p>
          <a:p>
            <a:pPr marL="0" indent="0" algn="l">
              <a:buNone/>
            </a:pPr>
            <a:endParaRPr lang="en-US" dirty="0"/>
          </a:p>
        </p:txBody>
      </p:sp>
    </p:spTree>
    <p:extLst>
      <p:ext uri="{BB962C8B-B14F-4D97-AF65-F5344CB8AC3E}">
        <p14:creationId xmlns:p14="http://schemas.microsoft.com/office/powerpoint/2010/main" val="2561292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BBF4-3B28-BEA1-0941-18C9F875E817}"/>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CC9448AD-9714-D78F-EE73-458CB0CC050E}"/>
              </a:ext>
            </a:extLst>
          </p:cNvPr>
          <p:cNvSpPr>
            <a:spLocks noGrp="1"/>
          </p:cNvSpPr>
          <p:nvPr>
            <p:ph idx="1"/>
          </p:nvPr>
        </p:nvSpPr>
        <p:spPr/>
        <p:txBody>
          <a:bodyPr>
            <a:normAutofit lnSpcReduction="10000"/>
          </a:bodyPr>
          <a:lstStyle/>
          <a:p>
            <a:pPr marL="0" indent="0">
              <a:buNone/>
            </a:pPr>
            <a:r>
              <a:rPr lang="en-US" dirty="0">
                <a:solidFill>
                  <a:schemeClr val="bg2">
                    <a:lumMod val="75000"/>
                  </a:schemeClr>
                </a:solidFill>
              </a:rPr>
              <a:t>Put yourself in the position of the reader of the research compendium</a:t>
            </a:r>
            <a:r>
              <a:rPr lang="en-US" dirty="0"/>
              <a:t>:</a:t>
            </a:r>
          </a:p>
          <a:p>
            <a:pPr lvl="1"/>
            <a:r>
              <a:rPr lang="en-US" dirty="0"/>
              <a:t>Can they understand those instructions?</a:t>
            </a:r>
          </a:p>
          <a:p>
            <a:pPr lvl="1"/>
            <a:r>
              <a:rPr lang="en-US" dirty="0"/>
              <a:t>Under what premises/ shared common knowledge?</a:t>
            </a:r>
          </a:p>
          <a:p>
            <a:pPr lvl="1"/>
            <a:r>
              <a:rPr lang="en-US" dirty="0"/>
              <a:t>What might they assume about the computing environment?</a:t>
            </a:r>
          </a:p>
          <a:p>
            <a:pPr lvl="1"/>
            <a:r>
              <a:rPr lang="en-US" dirty="0"/>
              <a:t>How concise or diffuse are the instructions?</a:t>
            </a:r>
          </a:p>
        </p:txBody>
      </p:sp>
    </p:spTree>
    <p:extLst>
      <p:ext uri="{BB962C8B-B14F-4D97-AF65-F5344CB8AC3E}">
        <p14:creationId xmlns:p14="http://schemas.microsoft.com/office/powerpoint/2010/main" val="3093369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p:txBody>
          <a:bodyPr>
            <a:normAutofit/>
          </a:bodyPr>
          <a:lstStyle/>
          <a:p>
            <a:pPr marL="0" indent="0">
              <a:buNone/>
            </a:pPr>
            <a:r>
              <a:rPr lang="en-US" dirty="0"/>
              <a:t>Potential readers</a:t>
            </a:r>
          </a:p>
          <a:p>
            <a:r>
              <a:rPr lang="en-US" b="1" dirty="0">
                <a:solidFill>
                  <a:srgbClr val="002060"/>
                </a:solidFill>
              </a:rPr>
              <a:t>You</a:t>
            </a:r>
            <a:r>
              <a:rPr lang="en-US" dirty="0"/>
              <a:t> </a:t>
            </a:r>
            <a:r>
              <a:rPr lang="en-US" sz="2800" i="1" dirty="0"/>
              <a:t>(in 4 years, between prepping 2 new courses, an R&amp;R, a new child, and tenure coming up in 2 years)</a:t>
            </a:r>
            <a:endParaRPr lang="en-US" i="1" dirty="0"/>
          </a:p>
          <a:p>
            <a:r>
              <a:rPr lang="en-US" dirty="0"/>
              <a:t>Your RA </a:t>
            </a:r>
            <a:r>
              <a:rPr lang="en-US" sz="2800" i="1" dirty="0"/>
              <a:t>(in 4 years, because you are… see above)</a:t>
            </a:r>
            <a:endParaRPr lang="en-US" i="1" dirty="0"/>
          </a:p>
          <a:p>
            <a:r>
              <a:rPr lang="en-US" dirty="0"/>
              <a:t>Your future readers who will cite you </a:t>
            </a:r>
            <a:r>
              <a:rPr lang="en-US" sz="2800" i="1" dirty="0"/>
              <a:t>(in 4-10 years, who may want to extend or replicate your study, but won’t if it is too complex)</a:t>
            </a:r>
            <a:endParaRPr lang="en-US" i="1" dirty="0"/>
          </a:p>
        </p:txBody>
      </p:sp>
    </p:spTree>
    <p:extLst>
      <p:ext uri="{BB962C8B-B14F-4D97-AF65-F5344CB8AC3E}">
        <p14:creationId xmlns:p14="http://schemas.microsoft.com/office/powerpoint/2010/main" val="190989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2669051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1446550"/>
          </a:xfrm>
          <a:prstGeom prst="rect">
            <a:avLst/>
          </a:prstGeom>
          <a:noFill/>
        </p:spPr>
        <p:txBody>
          <a:bodyPr wrap="square" rtlCol="0">
            <a:spAutoFit/>
          </a:bodyPr>
          <a:lstStyle/>
          <a:p>
            <a:pPr algn="ctr"/>
            <a:r>
              <a:rPr lang="en-US" sz="8800" dirty="0">
                <a:solidFill>
                  <a:schemeClr val="bg1"/>
                </a:solidFill>
              </a:rPr>
              <a:t>Intermezzo</a:t>
            </a:r>
            <a:endParaRPr lang="en-US" dirty="0">
              <a:solidFill>
                <a:schemeClr val="bg1"/>
              </a:solidFill>
            </a:endParaRPr>
          </a:p>
        </p:txBody>
      </p:sp>
    </p:spTree>
    <p:extLst>
      <p:ext uri="{BB962C8B-B14F-4D97-AF65-F5344CB8AC3E}">
        <p14:creationId xmlns:p14="http://schemas.microsoft.com/office/powerpoint/2010/main" val="14253043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6BE5-B067-FF21-DB8D-A4D4C8A59048}"/>
              </a:ext>
            </a:extLst>
          </p:cNvPr>
          <p:cNvSpPr>
            <a:spLocks noGrp="1"/>
          </p:cNvSpPr>
          <p:nvPr>
            <p:ph type="title"/>
          </p:nvPr>
        </p:nvSpPr>
        <p:spPr/>
        <p:txBody>
          <a:bodyPr/>
          <a:lstStyle/>
          <a:p>
            <a:r>
              <a:rPr lang="en-US" dirty="0"/>
              <a:t>Observation 1</a:t>
            </a:r>
          </a:p>
        </p:txBody>
      </p:sp>
      <p:sp>
        <p:nvSpPr>
          <p:cNvPr id="3" name="Content Placeholder 2">
            <a:extLst>
              <a:ext uri="{FF2B5EF4-FFF2-40B4-BE49-F238E27FC236}">
                <a16:creationId xmlns:a16="http://schemas.microsoft.com/office/drawing/2014/main" id="{44795CEC-1265-0D0B-9349-DD9539380BD0}"/>
              </a:ext>
            </a:extLst>
          </p:cNvPr>
          <p:cNvSpPr>
            <a:spLocks noGrp="1"/>
          </p:cNvSpPr>
          <p:nvPr>
            <p:ph idx="1"/>
          </p:nvPr>
        </p:nvSpPr>
        <p:spPr/>
        <p:txBody>
          <a:bodyPr>
            <a:normAutofit/>
          </a:bodyPr>
          <a:lstStyle/>
          <a:p>
            <a:pPr marL="0" indent="0" algn="ctr">
              <a:buNone/>
            </a:pPr>
            <a:r>
              <a:rPr lang="en-US" sz="5400" dirty="0"/>
              <a:t>Social scientists do not read the manual</a:t>
            </a:r>
          </a:p>
          <a:p>
            <a:pPr marL="0" indent="0" algn="ctr">
              <a:buNone/>
            </a:pPr>
            <a:r>
              <a:rPr lang="en-US" sz="4000" dirty="0"/>
              <a:t>(beyond the first few pages)</a:t>
            </a:r>
          </a:p>
        </p:txBody>
      </p:sp>
    </p:spTree>
    <p:extLst>
      <p:ext uri="{BB962C8B-B14F-4D97-AF65-F5344CB8AC3E}">
        <p14:creationId xmlns:p14="http://schemas.microsoft.com/office/powerpoint/2010/main" val="2705777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765D-511A-C221-218B-48DA0C23B3B6}"/>
              </a:ext>
            </a:extLst>
          </p:cNvPr>
          <p:cNvSpPr>
            <a:spLocks noGrp="1"/>
          </p:cNvSpPr>
          <p:nvPr>
            <p:ph type="title"/>
          </p:nvPr>
        </p:nvSpPr>
        <p:spPr/>
        <p:txBody>
          <a:bodyPr/>
          <a:lstStyle/>
          <a:p>
            <a:r>
              <a:rPr lang="en-US" dirty="0"/>
              <a:t>Observation 1: Please read the manual</a:t>
            </a:r>
          </a:p>
        </p:txBody>
      </p:sp>
      <p:sp>
        <p:nvSpPr>
          <p:cNvPr id="3" name="Content Placeholder 2">
            <a:extLst>
              <a:ext uri="{FF2B5EF4-FFF2-40B4-BE49-F238E27FC236}">
                <a16:creationId xmlns:a16="http://schemas.microsoft.com/office/drawing/2014/main" id="{AA55972F-FE8C-0FDD-1325-144A263DA89D}"/>
              </a:ext>
            </a:extLst>
          </p:cNvPr>
          <p:cNvSpPr>
            <a:spLocks noGrp="1"/>
          </p:cNvSpPr>
          <p:nvPr>
            <p:ph idx="1"/>
          </p:nvPr>
        </p:nvSpPr>
        <p:spPr/>
        <p:txBody>
          <a:bodyPr/>
          <a:lstStyle/>
          <a:p>
            <a:pPr marL="0" indent="0">
              <a:buNone/>
            </a:pPr>
            <a:r>
              <a:rPr lang="en-US" dirty="0"/>
              <a:t>Persistent misconceptions</a:t>
            </a:r>
          </a:p>
          <a:p>
            <a:r>
              <a:rPr lang="en-US" dirty="0"/>
              <a:t>About setting </a:t>
            </a:r>
            <a:r>
              <a:rPr lang="en-US" b="1" dirty="0"/>
              <a:t>working directories</a:t>
            </a:r>
          </a:p>
          <a:p>
            <a:r>
              <a:rPr lang="en-US" dirty="0"/>
              <a:t>How to record </a:t>
            </a:r>
            <a:r>
              <a:rPr lang="en-US" b="1" dirty="0"/>
              <a:t>pathnames</a:t>
            </a:r>
          </a:p>
          <a:p>
            <a:r>
              <a:rPr lang="en-US" dirty="0"/>
              <a:t>How to leverage </a:t>
            </a:r>
            <a:r>
              <a:rPr lang="en-US" b="1" dirty="0"/>
              <a:t>loops</a:t>
            </a:r>
          </a:p>
          <a:p>
            <a:r>
              <a:rPr lang="en-US" dirty="0"/>
              <a:t>How to leverage </a:t>
            </a:r>
            <a:r>
              <a:rPr lang="en-US" b="1" dirty="0"/>
              <a:t>subroutines</a:t>
            </a:r>
          </a:p>
          <a:p>
            <a:r>
              <a:rPr lang="en-US" dirty="0"/>
              <a:t>How to pass </a:t>
            </a:r>
            <a:r>
              <a:rPr lang="en-US" b="1" dirty="0"/>
              <a:t>parameters</a:t>
            </a:r>
          </a:p>
          <a:p>
            <a:r>
              <a:rPr lang="en-US" dirty="0"/>
              <a:t>How (and if) to use </a:t>
            </a:r>
            <a:r>
              <a:rPr lang="en-US" b="1" dirty="0"/>
              <a:t>controller scripts</a:t>
            </a:r>
          </a:p>
        </p:txBody>
      </p:sp>
    </p:spTree>
    <p:extLst>
      <p:ext uri="{BB962C8B-B14F-4D97-AF65-F5344CB8AC3E}">
        <p14:creationId xmlns:p14="http://schemas.microsoft.com/office/powerpoint/2010/main" val="2223874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love </a:t>
            </a:r>
            <a:br>
              <a:rPr lang="en-US" sz="5400" dirty="0"/>
            </a:br>
            <a:r>
              <a:rPr lang="en-US" sz="5400" dirty="0"/>
              <a:t>point-and-click interfaces</a:t>
            </a:r>
            <a:r>
              <a:rPr lang="en-US" sz="4000" dirty="0"/>
              <a:t> </a:t>
            </a:r>
            <a:br>
              <a:rPr lang="en-US" sz="4000" dirty="0"/>
            </a:br>
            <a:r>
              <a:rPr lang="en-US" sz="4000" dirty="0"/>
              <a:t>(which are hard to reproduce)</a:t>
            </a:r>
            <a:endParaRPr lang="en-US" sz="5400" dirty="0"/>
          </a:p>
        </p:txBody>
      </p:sp>
    </p:spTree>
    <p:extLst>
      <p:ext uri="{BB962C8B-B14F-4D97-AF65-F5344CB8AC3E}">
        <p14:creationId xmlns:p14="http://schemas.microsoft.com/office/powerpoint/2010/main" val="3299595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88D075-5DEE-7AAE-B767-40719790E77E}"/>
              </a:ext>
            </a:extLst>
          </p:cNvPr>
          <p:cNvSpPr>
            <a:spLocks noGrp="1"/>
          </p:cNvSpPr>
          <p:nvPr>
            <p:ph type="title"/>
          </p:nvPr>
        </p:nvSpPr>
        <p:spPr/>
        <p:txBody>
          <a:bodyPr/>
          <a:lstStyle/>
          <a:p>
            <a:r>
              <a:rPr lang="en-US" dirty="0"/>
              <a:t>Let me expand that a bit…</a:t>
            </a:r>
          </a:p>
        </p:txBody>
      </p:sp>
    </p:spTree>
    <p:extLst>
      <p:ext uri="{BB962C8B-B14F-4D97-AF65-F5344CB8AC3E}">
        <p14:creationId xmlns:p14="http://schemas.microsoft.com/office/powerpoint/2010/main" val="3545614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 </a:t>
            </a:r>
            <a:r>
              <a:rPr lang="en-US" sz="4400" dirty="0"/>
              <a:t>point-and-click interfaces</a:t>
            </a:r>
            <a:endParaRPr lang="en-US" dirty="0"/>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buNone/>
            </a:pPr>
            <a:r>
              <a:rPr lang="en-US" dirty="0"/>
              <a:t>This is reflected in </a:t>
            </a:r>
          </a:p>
          <a:p>
            <a:r>
              <a:rPr lang="en-US" b="1" dirty="0"/>
              <a:t>GIS (maps) </a:t>
            </a:r>
            <a:r>
              <a:rPr lang="en-US" dirty="0"/>
              <a:t>that appear in papers </a:t>
            </a:r>
          </a:p>
          <a:p>
            <a:r>
              <a:rPr lang="en-US" b="1" dirty="0"/>
              <a:t>Data extraction </a:t>
            </a:r>
            <a:r>
              <a:rPr lang="en-US" dirty="0"/>
              <a:t>tools</a:t>
            </a:r>
          </a:p>
          <a:p>
            <a:r>
              <a:rPr lang="en-US" dirty="0"/>
              <a:t>How to </a:t>
            </a:r>
            <a:r>
              <a:rPr lang="en-US" b="1" dirty="0"/>
              <a:t>run software </a:t>
            </a:r>
            <a:r>
              <a:rPr lang="en-US" dirty="0"/>
              <a:t>(any software)</a:t>
            </a:r>
          </a:p>
        </p:txBody>
      </p:sp>
    </p:spTree>
    <p:extLst>
      <p:ext uri="{BB962C8B-B14F-4D97-AF65-F5344CB8AC3E}">
        <p14:creationId xmlns:p14="http://schemas.microsoft.com/office/powerpoint/2010/main" val="2792625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 yourself: how do you run….</a:t>
            </a:r>
          </a:p>
        </p:txBody>
      </p:sp>
      <p:sp>
        <p:nvSpPr>
          <p:cNvPr id="3" name="Content Placeholder 2"/>
          <p:cNvSpPr>
            <a:spLocks noGrp="1"/>
          </p:cNvSpPr>
          <p:nvPr>
            <p:ph sz="half" idx="1"/>
          </p:nvPr>
        </p:nvSpPr>
        <p:spPr/>
        <p:txBody>
          <a:bodyPr/>
          <a:lstStyle/>
          <a:p>
            <a:r>
              <a:rPr lang="en-US" dirty="0"/>
              <a:t>Stata</a:t>
            </a:r>
          </a:p>
          <a:p>
            <a:pPr lvl="1"/>
            <a:r>
              <a:rPr lang="en-US" dirty="0"/>
              <a:t>Open Stata, find file, Select-all, click on green arrow thingy</a:t>
            </a:r>
          </a:p>
          <a:p>
            <a:pPr lvl="1"/>
            <a:r>
              <a:rPr lang="en-US" dirty="0"/>
              <a:t>Right-click on file, choose “Execute”</a:t>
            </a:r>
          </a:p>
          <a:p>
            <a:pPr lvl="1"/>
            <a:r>
              <a:rPr lang="en-US" dirty="0"/>
              <a:t>At the bash prompt, type </a:t>
            </a:r>
            <a:br>
              <a:rPr lang="en-US" dirty="0"/>
            </a:br>
            <a:r>
              <a:rPr lang="en-US" dirty="0"/>
              <a:t>“</a:t>
            </a:r>
            <a:r>
              <a:rPr lang="en-US" dirty="0" err="1">
                <a:latin typeface="Consolas" panose="020B0609020204030204" pitchFamily="49" charset="0"/>
              </a:rPr>
              <a:t>stata</a:t>
            </a:r>
            <a:r>
              <a:rPr lang="en-US" dirty="0">
                <a:latin typeface="Consolas" panose="020B0609020204030204" pitchFamily="49" charset="0"/>
              </a:rPr>
              <a:t> –b file.do</a:t>
            </a:r>
            <a:r>
              <a:rPr lang="en-US" dirty="0"/>
              <a:t>”</a:t>
            </a:r>
          </a:p>
        </p:txBody>
      </p:sp>
      <p:sp>
        <p:nvSpPr>
          <p:cNvPr id="5" name="Content Placeholder 4"/>
          <p:cNvSpPr>
            <a:spLocks noGrp="1"/>
          </p:cNvSpPr>
          <p:nvPr>
            <p:ph sz="half" idx="2"/>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2474519"/>
            <a:ext cx="5457819" cy="3053550"/>
          </a:xfrm>
          <a:prstGeom prst="rect">
            <a:avLst/>
          </a:prstGeom>
        </p:spPr>
      </p:pic>
    </p:spTree>
    <p:extLst>
      <p:ext uri="{BB962C8B-B14F-4D97-AF65-F5344CB8AC3E}">
        <p14:creationId xmlns:p14="http://schemas.microsoft.com/office/powerpoint/2010/main" val="1223778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 yourself: how do you run….</a:t>
            </a:r>
          </a:p>
        </p:txBody>
      </p:sp>
      <p:pic>
        <p:nvPicPr>
          <p:cNvPr id="6" name="Content Placeholder 5"/>
          <p:cNvPicPr>
            <a:picLocks noGrp="1" noChangeAspect="1"/>
          </p:cNvPicPr>
          <p:nvPr>
            <p:ph sz="half" idx="1"/>
          </p:nvPr>
        </p:nvPicPr>
        <p:blipFill rotWithShape="1">
          <a:blip r:embed="rId2"/>
          <a:srcRect l="49694"/>
          <a:stretch/>
        </p:blipFill>
        <p:spPr>
          <a:xfrm>
            <a:off x="750215" y="1918092"/>
            <a:ext cx="11648698" cy="7236183"/>
          </a:xfrm>
          <a:prstGeom prst="rect">
            <a:avLst/>
          </a:prstGeom>
        </p:spPr>
      </p:pic>
      <p:sp>
        <p:nvSpPr>
          <p:cNvPr id="5" name="Content Placeholder 4"/>
          <p:cNvSpPr>
            <a:spLocks noGrp="1"/>
          </p:cNvSpPr>
          <p:nvPr>
            <p:ph sz="half" idx="2"/>
          </p:nvPr>
        </p:nvSpPr>
        <p:spPr>
          <a:solidFill>
            <a:schemeClr val="bg1"/>
          </a:solidFill>
        </p:spPr>
        <p:txBody>
          <a:bodyPr/>
          <a:lstStyle/>
          <a:p>
            <a:r>
              <a:rPr lang="en-US" dirty="0"/>
              <a:t>R</a:t>
            </a:r>
          </a:p>
          <a:p>
            <a:pPr lvl="1"/>
            <a:r>
              <a:rPr lang="en-US" dirty="0"/>
              <a:t>Open </a:t>
            </a:r>
            <a:r>
              <a:rPr lang="en-US" dirty="0" err="1"/>
              <a:t>Rstudio</a:t>
            </a:r>
            <a:r>
              <a:rPr lang="en-US" dirty="0"/>
              <a:t>, open File, click on “Source” button</a:t>
            </a:r>
          </a:p>
          <a:p>
            <a:pPr lvl="1"/>
            <a:r>
              <a:rPr lang="en-US" dirty="0"/>
              <a:t>Double-click on </a:t>
            </a:r>
            <a:r>
              <a:rPr lang="en-US" dirty="0" err="1"/>
              <a:t>Rproj</a:t>
            </a:r>
            <a:r>
              <a:rPr lang="en-US" dirty="0"/>
              <a:t> file, open File, click on “Source” button</a:t>
            </a:r>
          </a:p>
          <a:p>
            <a:pPr lvl="1"/>
            <a:r>
              <a:rPr lang="en-US" dirty="0"/>
              <a:t>From bash prompt, type </a:t>
            </a:r>
            <a:br>
              <a:rPr lang="en-US" dirty="0"/>
            </a:br>
            <a:r>
              <a:rPr lang="en-US" dirty="0"/>
              <a:t>“</a:t>
            </a:r>
            <a:r>
              <a:rPr lang="en-US" dirty="0">
                <a:latin typeface="Consolas" panose="020B0609020204030204" pitchFamily="49" charset="0"/>
              </a:rPr>
              <a:t>R CMD BATCH </a:t>
            </a:r>
            <a:r>
              <a:rPr lang="en-US" dirty="0" err="1">
                <a:latin typeface="Consolas" panose="020B0609020204030204" pitchFamily="49" charset="0"/>
              </a:rPr>
              <a:t>file.R</a:t>
            </a:r>
            <a:r>
              <a:rPr lang="en-US" dirty="0"/>
              <a:t>”</a:t>
            </a:r>
          </a:p>
          <a:p>
            <a:pPr lvl="1"/>
            <a:r>
              <a:rPr lang="en-US" dirty="0"/>
              <a:t>From bash prompt, type </a:t>
            </a:r>
            <a:br>
              <a:rPr lang="en-US" dirty="0"/>
            </a:br>
            <a:r>
              <a:rPr lang="en-US" dirty="0"/>
              <a:t>“</a:t>
            </a:r>
            <a:r>
              <a:rPr lang="en-US" dirty="0" err="1">
                <a:latin typeface="Consolas" panose="020B0609020204030204" pitchFamily="49" charset="0"/>
              </a:rPr>
              <a:t>Rscript</a:t>
            </a:r>
            <a:r>
              <a:rPr lang="en-US" dirty="0">
                <a:latin typeface="Consolas" panose="020B0609020204030204" pitchFamily="49" charset="0"/>
              </a:rPr>
              <a:t> </a:t>
            </a:r>
            <a:r>
              <a:rPr lang="en-US" dirty="0" err="1">
                <a:latin typeface="Consolas" panose="020B0609020204030204" pitchFamily="49" charset="0"/>
              </a:rPr>
              <a:t>file.R</a:t>
            </a:r>
            <a:r>
              <a:rPr lang="en-US" dirty="0"/>
              <a:t>”</a:t>
            </a:r>
          </a:p>
          <a:p>
            <a:pPr lvl="1"/>
            <a:endParaRPr lang="en-US" dirty="0"/>
          </a:p>
        </p:txBody>
      </p:sp>
      <p:sp>
        <p:nvSpPr>
          <p:cNvPr id="7" name="Oval 6"/>
          <p:cNvSpPr/>
          <p:nvPr/>
        </p:nvSpPr>
        <p:spPr>
          <a:xfrm>
            <a:off x="952242" y="2588172"/>
            <a:ext cx="2263366" cy="114979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085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these methods can work</a:t>
            </a:r>
          </a:p>
        </p:txBody>
      </p:sp>
      <p:sp>
        <p:nvSpPr>
          <p:cNvPr id="5" name="Content Placeholder 4"/>
          <p:cNvSpPr>
            <a:spLocks noGrp="1"/>
          </p:cNvSpPr>
          <p:nvPr>
            <p:ph idx="1"/>
          </p:nvPr>
        </p:nvSpPr>
        <p:spPr/>
        <p:txBody>
          <a:bodyPr/>
          <a:lstStyle/>
          <a:p>
            <a:pPr marL="0" indent="0">
              <a:buNone/>
            </a:pPr>
            <a:r>
              <a:rPr lang="en-US" dirty="0"/>
              <a:t>But </a:t>
            </a:r>
          </a:p>
          <a:p>
            <a:r>
              <a:rPr lang="en-US" dirty="0"/>
              <a:t>They will yield different vestiges of running (log files, etc.)</a:t>
            </a:r>
          </a:p>
          <a:p>
            <a:r>
              <a:rPr lang="en-US" dirty="0"/>
              <a:t>They will require programs to be written differently! (working directories, etc.)</a:t>
            </a:r>
          </a:p>
          <a:p>
            <a:r>
              <a:rPr lang="en-US" dirty="0"/>
              <a:t>They are not necessarily compatible with each other</a:t>
            </a:r>
          </a:p>
          <a:p>
            <a:endParaRPr lang="en-US" dirty="0"/>
          </a:p>
        </p:txBody>
      </p:sp>
    </p:spTree>
    <p:extLst>
      <p:ext uri="{BB962C8B-B14F-4D97-AF65-F5344CB8AC3E}">
        <p14:creationId xmlns:p14="http://schemas.microsoft.com/office/powerpoint/2010/main" val="3323498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238EB9-D35E-3FBC-372C-70E6294C1A2C}"/>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8FE5D806-D7D4-9CDE-B981-BCA0929A7FF3}"/>
              </a:ext>
            </a:extLst>
          </p:cNvPr>
          <p:cNvSpPr>
            <a:spLocks noGrp="1"/>
          </p:cNvSpPr>
          <p:nvPr>
            <p:ph idx="1"/>
          </p:nvPr>
        </p:nvSpPr>
        <p:spPr/>
        <p:txBody>
          <a:bodyPr>
            <a:normAutofit/>
          </a:bodyPr>
          <a:lstStyle/>
          <a:p>
            <a:pPr marL="0" indent="0" algn="ctr">
              <a:buNone/>
            </a:pPr>
            <a:r>
              <a:rPr lang="en-US" sz="4400" dirty="0"/>
              <a:t>Observation 1 and 2 are the result of a </a:t>
            </a:r>
            <a:br>
              <a:rPr lang="en-US" sz="4400" dirty="0"/>
            </a:br>
            <a:r>
              <a:rPr lang="en-US" sz="4400" b="1" dirty="0"/>
              <a:t>lack of Computational Empathy</a:t>
            </a:r>
            <a:r>
              <a:rPr lang="en-US" sz="4400" dirty="0"/>
              <a:t>, </a:t>
            </a:r>
            <a:br>
              <a:rPr lang="en-US" sz="4400" dirty="0"/>
            </a:br>
            <a:r>
              <a:rPr lang="en-US" sz="4400" dirty="0"/>
              <a:t>and lead to </a:t>
            </a:r>
            <a:br>
              <a:rPr lang="en-US" sz="4400" dirty="0"/>
            </a:br>
            <a:r>
              <a:rPr lang="en-US" sz="4400" b="1" dirty="0"/>
              <a:t>high burden </a:t>
            </a:r>
            <a:br>
              <a:rPr lang="en-US" sz="4400" dirty="0"/>
            </a:br>
            <a:r>
              <a:rPr lang="en-US" sz="4400" dirty="0"/>
              <a:t>of reproducibility and replicability</a:t>
            </a:r>
          </a:p>
        </p:txBody>
      </p:sp>
    </p:spTree>
    <p:extLst>
      <p:ext uri="{BB962C8B-B14F-4D97-AF65-F5344CB8AC3E}">
        <p14:creationId xmlns:p14="http://schemas.microsoft.com/office/powerpoint/2010/main" val="3447875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Solutions?</a:t>
            </a:r>
            <a:endParaRPr lang="en-US" dirty="0">
              <a:solidFill>
                <a:schemeClr val="bg1"/>
              </a:solidFill>
            </a:endParaRPr>
          </a:p>
        </p:txBody>
      </p:sp>
    </p:spTree>
    <p:extLst>
      <p:ext uri="{BB962C8B-B14F-4D97-AF65-F5344CB8AC3E}">
        <p14:creationId xmlns:p14="http://schemas.microsoft.com/office/powerpoint/2010/main" val="2984466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7AAD-F0CD-1806-B2F9-54579BA45FFB}"/>
              </a:ext>
            </a:extLst>
          </p:cNvPr>
          <p:cNvSpPr>
            <a:spLocks noGrp="1"/>
          </p:cNvSpPr>
          <p:nvPr>
            <p:ph type="title"/>
          </p:nvPr>
        </p:nvSpPr>
        <p:spPr/>
        <p:txBody>
          <a:bodyPr/>
          <a:lstStyle/>
          <a:p>
            <a:r>
              <a:rPr lang="en-US" dirty="0"/>
              <a:t>Hold that thought, we will get there.</a:t>
            </a:r>
          </a:p>
        </p:txBody>
      </p:sp>
    </p:spTree>
    <p:extLst>
      <p:ext uri="{BB962C8B-B14F-4D97-AF65-F5344CB8AC3E}">
        <p14:creationId xmlns:p14="http://schemas.microsoft.com/office/powerpoint/2010/main" val="1986367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1446550"/>
          </a:xfrm>
          <a:prstGeom prst="rect">
            <a:avLst/>
          </a:prstGeom>
          <a:noFill/>
        </p:spPr>
        <p:txBody>
          <a:bodyPr wrap="square" rtlCol="0">
            <a:spAutoFit/>
          </a:bodyPr>
          <a:lstStyle/>
          <a:p>
            <a:pPr algn="ctr"/>
            <a:r>
              <a:rPr lang="en-US" sz="8800" dirty="0">
                <a:solidFill>
                  <a:schemeClr val="bg1"/>
                </a:solidFill>
              </a:rPr>
              <a:t>Data acumen</a:t>
            </a:r>
            <a:endParaRPr lang="en-US" dirty="0">
              <a:solidFill>
                <a:schemeClr val="bg1"/>
              </a:solidFill>
            </a:endParaRPr>
          </a:p>
        </p:txBody>
      </p:sp>
    </p:spTree>
    <p:extLst>
      <p:ext uri="{BB962C8B-B14F-4D97-AF65-F5344CB8AC3E}">
        <p14:creationId xmlns:p14="http://schemas.microsoft.com/office/powerpoint/2010/main" val="9487625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3A3B-36F3-A31F-129D-B703F273E173}"/>
              </a:ext>
            </a:extLst>
          </p:cNvPr>
          <p:cNvSpPr>
            <a:spLocks noGrp="1"/>
          </p:cNvSpPr>
          <p:nvPr>
            <p:ph type="title"/>
          </p:nvPr>
        </p:nvSpPr>
        <p:spPr/>
        <p:txBody>
          <a:bodyPr/>
          <a:lstStyle/>
          <a:p>
            <a:r>
              <a:rPr lang="en-US" dirty="0"/>
              <a:t>Data acumen</a:t>
            </a:r>
          </a:p>
        </p:txBody>
      </p:sp>
      <p:sp>
        <p:nvSpPr>
          <p:cNvPr id="3" name="Content Placeholder 2">
            <a:extLst>
              <a:ext uri="{FF2B5EF4-FFF2-40B4-BE49-F238E27FC236}">
                <a16:creationId xmlns:a16="http://schemas.microsoft.com/office/drawing/2014/main" id="{DDE4E730-978C-40B7-84A8-0B45FAE9EF83}"/>
              </a:ext>
            </a:extLst>
          </p:cNvPr>
          <p:cNvSpPr>
            <a:spLocks noGrp="1"/>
          </p:cNvSpPr>
          <p:nvPr>
            <p:ph idx="1"/>
          </p:nvPr>
        </p:nvSpPr>
        <p:spPr/>
        <p:txBody>
          <a:bodyPr>
            <a:normAutofit/>
          </a:bodyPr>
          <a:lstStyle/>
          <a:p>
            <a:pPr marL="0" indent="0" algn="ctr">
              <a:buNone/>
            </a:pPr>
            <a:r>
              <a:rPr lang="en-US" dirty="0"/>
              <a:t>“the ability to understand data, to make good judgments about and good decisions with data, and to use data analysis tools responsibly and effectively”</a:t>
            </a:r>
          </a:p>
          <a:p>
            <a:pPr marL="0" indent="0" algn="ctr">
              <a:buNone/>
            </a:pPr>
            <a:endParaRPr lang="en-US" dirty="0"/>
          </a:p>
          <a:p>
            <a:pPr marL="0" indent="0">
              <a:buNone/>
            </a:pPr>
            <a:r>
              <a:rPr lang="en-US" sz="1800" dirty="0"/>
              <a:t>National Academies of Sciences, Engineering, and Medicine. 2018. Data Science for Undergraduates: Opportunities and Options. Washington, DC: The National Academies Press. https://doi.org/10.17226/25104.</a:t>
            </a:r>
          </a:p>
        </p:txBody>
      </p:sp>
    </p:spTree>
    <p:extLst>
      <p:ext uri="{BB962C8B-B14F-4D97-AF65-F5344CB8AC3E}">
        <p14:creationId xmlns:p14="http://schemas.microsoft.com/office/powerpoint/2010/main" val="303022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8AEF-4F35-4A91-A29F-A49208301127}"/>
              </a:ext>
            </a:extLst>
          </p:cNvPr>
          <p:cNvSpPr>
            <a:spLocks noGrp="1"/>
          </p:cNvSpPr>
          <p:nvPr>
            <p:ph type="title"/>
          </p:nvPr>
        </p:nvSpPr>
        <p:spPr/>
        <p:txBody>
          <a:bodyPr/>
          <a:lstStyle/>
          <a:p>
            <a:r>
              <a:rPr lang="en-US" dirty="0"/>
              <a:t>Lesson 2: Data acumen in the context of reproducibility</a:t>
            </a:r>
          </a:p>
        </p:txBody>
      </p:sp>
      <p:sp>
        <p:nvSpPr>
          <p:cNvPr id="3" name="Content Placeholder 2">
            <a:extLst>
              <a:ext uri="{FF2B5EF4-FFF2-40B4-BE49-F238E27FC236}">
                <a16:creationId xmlns:a16="http://schemas.microsoft.com/office/drawing/2014/main" id="{81181D39-23D4-92A7-6FF2-2224423ABDB4}"/>
              </a:ext>
            </a:extLst>
          </p:cNvPr>
          <p:cNvSpPr>
            <a:spLocks noGrp="1"/>
          </p:cNvSpPr>
          <p:nvPr>
            <p:ph idx="1"/>
          </p:nvPr>
        </p:nvSpPr>
        <p:spPr/>
        <p:txBody>
          <a:bodyPr>
            <a:normAutofit lnSpcReduction="10000"/>
          </a:bodyPr>
          <a:lstStyle/>
          <a:p>
            <a:pPr marL="0" indent="0">
              <a:buNone/>
            </a:pPr>
            <a:r>
              <a:rPr lang="en-US" dirty="0"/>
              <a:t>Two key components</a:t>
            </a:r>
          </a:p>
          <a:p>
            <a:r>
              <a:rPr lang="en-US" sz="4400" dirty="0"/>
              <a:t>Data provenance</a:t>
            </a:r>
          </a:p>
          <a:p>
            <a:pPr lvl="1"/>
            <a:r>
              <a:rPr lang="en-US" sz="2800" dirty="0"/>
              <a:t>Where did the data come from which I used?</a:t>
            </a:r>
          </a:p>
          <a:p>
            <a:r>
              <a:rPr lang="en-US" sz="4400" dirty="0"/>
              <a:t>Data preservation</a:t>
            </a:r>
          </a:p>
          <a:p>
            <a:pPr lvl="1"/>
            <a:r>
              <a:rPr lang="en-US" dirty="0"/>
              <a:t>Where do I put the data I generated?</a:t>
            </a:r>
          </a:p>
          <a:p>
            <a:pPr lvl="1"/>
            <a:r>
              <a:rPr lang="en-US" dirty="0"/>
              <a:t>What if the data I used are not “robustly preserved”?</a:t>
            </a:r>
          </a:p>
          <a:p>
            <a:pPr lvl="1"/>
            <a:r>
              <a:rPr lang="en-US" dirty="0"/>
              <a:t>What do you mean by that?</a:t>
            </a:r>
          </a:p>
          <a:p>
            <a:endParaRPr lang="en-US" dirty="0"/>
          </a:p>
        </p:txBody>
      </p:sp>
    </p:spTree>
    <p:extLst>
      <p:ext uri="{BB962C8B-B14F-4D97-AF65-F5344CB8AC3E}">
        <p14:creationId xmlns:p14="http://schemas.microsoft.com/office/powerpoint/2010/main" val="532247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E150-476F-D12A-992F-E2C4C544AB5E}"/>
              </a:ext>
            </a:extLst>
          </p:cNvPr>
          <p:cNvSpPr>
            <a:spLocks noGrp="1"/>
          </p:cNvSpPr>
          <p:nvPr>
            <p:ph type="title"/>
          </p:nvPr>
        </p:nvSpPr>
        <p:spPr/>
        <p:txBody>
          <a:bodyPr/>
          <a:lstStyle/>
          <a:p>
            <a:r>
              <a:rPr lang="en-US" dirty="0"/>
              <a:t>For students and researchers</a:t>
            </a:r>
          </a:p>
        </p:txBody>
      </p:sp>
      <p:sp>
        <p:nvSpPr>
          <p:cNvPr id="3" name="Content Placeholder 2">
            <a:extLst>
              <a:ext uri="{FF2B5EF4-FFF2-40B4-BE49-F238E27FC236}">
                <a16:creationId xmlns:a16="http://schemas.microsoft.com/office/drawing/2014/main" id="{B9DC2463-2B7C-15CC-CAE3-48066D84816F}"/>
              </a:ext>
            </a:extLst>
          </p:cNvPr>
          <p:cNvSpPr>
            <a:spLocks noGrp="1"/>
          </p:cNvSpPr>
          <p:nvPr>
            <p:ph idx="1"/>
          </p:nvPr>
        </p:nvSpPr>
        <p:spPr/>
        <p:txBody>
          <a:bodyPr/>
          <a:lstStyle/>
          <a:p>
            <a:pPr marL="0" indent="0">
              <a:buNone/>
            </a:pPr>
            <a:r>
              <a:rPr lang="en-US" i="1" dirty="0"/>
              <a:t>0.  Do not necessarily learn from previous papers</a:t>
            </a:r>
          </a:p>
          <a:p>
            <a:pPr marL="514350" indent="-514350">
              <a:buFont typeface="+mj-lt"/>
              <a:buAutoNum type="arabicPeriod"/>
            </a:pPr>
            <a:r>
              <a:rPr lang="en-US" dirty="0"/>
              <a:t>Have computational empathy for …</a:t>
            </a:r>
          </a:p>
          <a:p>
            <a:pPr marL="514350" indent="-514350">
              <a:buFont typeface="+mj-lt"/>
              <a:buAutoNum type="arabicPeriod"/>
            </a:pPr>
            <a:r>
              <a:rPr lang="en-US" dirty="0"/>
              <a:t>Track data whenever used</a:t>
            </a:r>
          </a:p>
          <a:p>
            <a:pPr marL="514350" indent="-514350">
              <a:buFont typeface="+mj-lt"/>
              <a:buAutoNum type="arabicPeriod"/>
            </a:pPr>
            <a:r>
              <a:rPr lang="en-US" dirty="0"/>
              <a:t>Learn the basic … of programming</a:t>
            </a:r>
          </a:p>
          <a:p>
            <a:pPr marL="514350" indent="-514350">
              <a:buFont typeface="+mj-lt"/>
              <a:buAutoNum type="arabicPeriod"/>
            </a:pPr>
            <a:r>
              <a:rPr lang="en-US" dirty="0"/>
              <a:t>Learn to automate</a:t>
            </a:r>
          </a:p>
          <a:p>
            <a:pPr marL="514350" indent="-514350">
              <a:buFont typeface="+mj-lt"/>
              <a:buAutoNum type="arabicPeriod"/>
            </a:pPr>
            <a:r>
              <a:rPr lang="en-US" dirty="0"/>
              <a:t>Preserve it all (and version it too)</a:t>
            </a:r>
          </a:p>
        </p:txBody>
      </p:sp>
    </p:spTree>
    <p:extLst>
      <p:ext uri="{BB962C8B-B14F-4D97-AF65-F5344CB8AC3E}">
        <p14:creationId xmlns:p14="http://schemas.microsoft.com/office/powerpoint/2010/main" val="632282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2800767"/>
          </a:xfrm>
          <a:prstGeom prst="rect">
            <a:avLst/>
          </a:prstGeom>
          <a:noFill/>
        </p:spPr>
        <p:txBody>
          <a:bodyPr wrap="square" rtlCol="0">
            <a:spAutoFit/>
          </a:bodyPr>
          <a:lstStyle/>
          <a:p>
            <a:pPr algn="ctr"/>
            <a:r>
              <a:rPr lang="en-US" sz="8800" dirty="0">
                <a:solidFill>
                  <a:schemeClr val="bg1"/>
                </a:solidFill>
              </a:rPr>
              <a:t>Data provenance</a:t>
            </a:r>
            <a:endParaRPr lang="en-US" dirty="0">
              <a:solidFill>
                <a:schemeClr val="bg1"/>
              </a:solidFill>
            </a:endParaRPr>
          </a:p>
        </p:txBody>
      </p:sp>
    </p:spTree>
    <p:extLst>
      <p:ext uri="{BB962C8B-B14F-4D97-AF65-F5344CB8AC3E}">
        <p14:creationId xmlns:p14="http://schemas.microsoft.com/office/powerpoint/2010/main" val="16139078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924341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560259" cy="6714836"/>
          </a:xfrm>
          <a:prstGeom prst="rect">
            <a:avLst/>
          </a:prstGeom>
        </p:spPr>
      </p:pic>
    </p:spTree>
    <p:extLst>
      <p:ext uri="{BB962C8B-B14F-4D97-AF65-F5344CB8AC3E}">
        <p14:creationId xmlns:p14="http://schemas.microsoft.com/office/powerpoint/2010/main" val="30744199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509" y="0"/>
            <a:ext cx="11508509" cy="7913491"/>
          </a:xfrm>
          <a:prstGeom prst="rect">
            <a:avLst/>
          </a:prstGeom>
        </p:spPr>
      </p:pic>
    </p:spTree>
    <p:extLst>
      <p:ext uri="{BB962C8B-B14F-4D97-AF65-F5344CB8AC3E}">
        <p14:creationId xmlns:p14="http://schemas.microsoft.com/office/powerpoint/2010/main" val="123254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7224889"/>
          </a:xfrm>
          <a:prstGeom prst="rect">
            <a:avLst/>
          </a:prstGeom>
        </p:spPr>
      </p:pic>
    </p:spTree>
    <p:extLst>
      <p:ext uri="{BB962C8B-B14F-4D97-AF65-F5344CB8AC3E}">
        <p14:creationId xmlns:p14="http://schemas.microsoft.com/office/powerpoint/2010/main" val="633934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BEE5-21C9-3EBC-54CF-3528EF38706D}"/>
              </a:ext>
            </a:extLst>
          </p:cNvPr>
          <p:cNvSpPr>
            <a:spLocks noGrp="1"/>
          </p:cNvSpPr>
          <p:nvPr>
            <p:ph type="title"/>
          </p:nvPr>
        </p:nvSpPr>
        <p:spPr/>
        <p:txBody>
          <a:bodyPr/>
          <a:lstStyle/>
          <a:p>
            <a:r>
              <a:rPr lang="en-US" dirty="0"/>
              <a:t>For institutions</a:t>
            </a:r>
          </a:p>
        </p:txBody>
      </p:sp>
      <p:sp>
        <p:nvSpPr>
          <p:cNvPr id="3" name="Content Placeholder 2">
            <a:extLst>
              <a:ext uri="{FF2B5EF4-FFF2-40B4-BE49-F238E27FC236}">
                <a16:creationId xmlns:a16="http://schemas.microsoft.com/office/drawing/2014/main" id="{F352FA78-C376-1EAE-31B1-CCECBEFAF0E2}"/>
              </a:ext>
            </a:extLst>
          </p:cNvPr>
          <p:cNvSpPr>
            <a:spLocks noGrp="1"/>
          </p:cNvSpPr>
          <p:nvPr>
            <p:ph idx="1"/>
          </p:nvPr>
        </p:nvSpPr>
        <p:spPr/>
        <p:txBody>
          <a:bodyPr/>
          <a:lstStyle/>
          <a:p>
            <a:pPr marL="0" indent="0">
              <a:buNone/>
            </a:pPr>
            <a:r>
              <a:rPr lang="en-US" i="1" dirty="0"/>
              <a:t>(departments, schools, libraries, IT, universities)</a:t>
            </a:r>
          </a:p>
          <a:p>
            <a:pPr marL="514350" indent="-514350">
              <a:buFont typeface="+mj-lt"/>
              <a:buAutoNum type="arabicPeriod"/>
            </a:pPr>
            <a:r>
              <a:rPr lang="en-US" dirty="0"/>
              <a:t>Offer training in adapted tools</a:t>
            </a:r>
          </a:p>
          <a:p>
            <a:pPr marL="514350" indent="-514350">
              <a:buFont typeface="+mj-lt"/>
              <a:buAutoNum type="arabicPeriod"/>
            </a:pPr>
            <a:r>
              <a:rPr lang="en-US" dirty="0"/>
              <a:t>Highlight appropriate community or university sites</a:t>
            </a:r>
          </a:p>
          <a:p>
            <a:pPr marL="514350" indent="-514350">
              <a:buFont typeface="+mj-lt"/>
              <a:buAutoNum type="arabicPeriod"/>
            </a:pPr>
            <a:r>
              <a:rPr lang="en-US" dirty="0"/>
              <a:t>Provide streamlined access to some frequently used (open/commercial) tools</a:t>
            </a:r>
          </a:p>
        </p:txBody>
      </p:sp>
    </p:spTree>
    <p:extLst>
      <p:ext uri="{BB962C8B-B14F-4D97-AF65-F5344CB8AC3E}">
        <p14:creationId xmlns:p14="http://schemas.microsoft.com/office/powerpoint/2010/main" val="668424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620498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3</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are not trained </a:t>
            </a:r>
            <a:br>
              <a:rPr lang="en-US" sz="5400" dirty="0"/>
            </a:br>
            <a:r>
              <a:rPr lang="en-US" sz="5400" dirty="0"/>
              <a:t>to cite data</a:t>
            </a:r>
          </a:p>
        </p:txBody>
      </p:sp>
    </p:spTree>
    <p:extLst>
      <p:ext uri="{BB962C8B-B14F-4D97-AF65-F5344CB8AC3E}">
        <p14:creationId xmlns:p14="http://schemas.microsoft.com/office/powerpoint/2010/main" val="4185582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Citing restricted-access data</a:t>
            </a:r>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a:t>“Well, I can’t download the data, so I can’t cite it.”</a:t>
            </a:r>
          </a:p>
        </p:txBody>
      </p:sp>
    </p:spTree>
    <p:extLst>
      <p:ext uri="{BB962C8B-B14F-4D97-AF65-F5344CB8AC3E}">
        <p14:creationId xmlns:p14="http://schemas.microsoft.com/office/powerpoint/2010/main" val="427259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79764" y="1582824"/>
            <a:ext cx="9282793" cy="2554545"/>
          </a:xfrm>
          <a:prstGeom prst="rect">
            <a:avLst/>
          </a:prstGeom>
          <a:noFill/>
        </p:spPr>
        <p:txBody>
          <a:bodyPr wrap="square" rtlCol="0">
            <a:spAutoFit/>
          </a:bodyPr>
          <a:lstStyle/>
          <a:p>
            <a:pPr algn="ctr"/>
            <a:r>
              <a:rPr lang="en-US" sz="8800" dirty="0">
                <a:solidFill>
                  <a:schemeClr val="bg1"/>
                </a:solidFill>
              </a:rPr>
              <a:t>Some practical tips</a:t>
            </a:r>
          </a:p>
          <a:p>
            <a:pPr algn="ctr"/>
            <a:r>
              <a:rPr lang="en-US" sz="7200" dirty="0">
                <a:solidFill>
                  <a:schemeClr val="bg1"/>
                </a:solidFill>
              </a:rPr>
              <a:t>(based on 1000 articles)</a:t>
            </a:r>
            <a:endParaRPr lang="en-US" sz="1400" dirty="0">
              <a:solidFill>
                <a:schemeClr val="bg1"/>
              </a:solidFill>
            </a:endParaRPr>
          </a:p>
        </p:txBody>
      </p:sp>
    </p:spTree>
    <p:extLst>
      <p:ext uri="{BB962C8B-B14F-4D97-AF65-F5344CB8AC3E}">
        <p14:creationId xmlns:p14="http://schemas.microsoft.com/office/powerpoint/2010/main" val="456575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C476-F803-ABF5-E707-A206A4668333}"/>
              </a:ext>
            </a:extLst>
          </p:cNvPr>
          <p:cNvSpPr>
            <a:spLocks noGrp="1"/>
          </p:cNvSpPr>
          <p:nvPr>
            <p:ph type="title"/>
          </p:nvPr>
        </p:nvSpPr>
        <p:spPr/>
        <p:txBody>
          <a:bodyPr/>
          <a:lstStyle/>
          <a:p>
            <a:r>
              <a:rPr lang="en-US" dirty="0"/>
              <a:t>1. Computational empathy</a:t>
            </a:r>
          </a:p>
        </p:txBody>
      </p:sp>
      <p:sp>
        <p:nvSpPr>
          <p:cNvPr id="4" name="Content Placeholder 3">
            <a:extLst>
              <a:ext uri="{FF2B5EF4-FFF2-40B4-BE49-F238E27FC236}">
                <a16:creationId xmlns:a16="http://schemas.microsoft.com/office/drawing/2014/main" id="{719C5437-24A9-EA81-56E7-C9DA2084C8C5}"/>
              </a:ext>
            </a:extLst>
          </p:cNvPr>
          <p:cNvSpPr>
            <a:spLocks noGrp="1"/>
          </p:cNvSpPr>
          <p:nvPr>
            <p:ph sz="half" idx="1"/>
          </p:nvPr>
        </p:nvSpPr>
        <p:spPr/>
        <p:txBody>
          <a:bodyPr/>
          <a:lstStyle/>
          <a:p>
            <a:r>
              <a:rPr lang="en-US" i="1" u="sng" dirty="0"/>
              <a:t>Focal reader:</a:t>
            </a:r>
            <a:r>
              <a:rPr lang="en-US" dirty="0"/>
              <a:t> your next RA in 4 years (or maybe you…)</a:t>
            </a:r>
          </a:p>
          <a:p>
            <a:r>
              <a:rPr lang="en-US" i="1" u="sng" dirty="0"/>
              <a:t>Interaction</a:t>
            </a:r>
            <a:r>
              <a:rPr lang="en-US" dirty="0"/>
              <a:t>: you hand them your README, but don’t have time to go through all the details…</a:t>
            </a:r>
          </a:p>
          <a:p>
            <a:r>
              <a:rPr lang="en-US" i="1" u="sng" dirty="0"/>
              <a:t>Budget constraint</a:t>
            </a:r>
            <a:r>
              <a:rPr lang="en-US" dirty="0"/>
              <a:t>: It shouldn’t take too many RA hours</a:t>
            </a:r>
          </a:p>
          <a:p>
            <a:r>
              <a:rPr lang="en-US" i="1" u="sng" dirty="0"/>
              <a:t>Time constraint</a:t>
            </a:r>
            <a:r>
              <a:rPr lang="en-US" dirty="0"/>
              <a:t>: It shouldn’t take more than 1 week to “get it”</a:t>
            </a:r>
          </a:p>
        </p:txBody>
      </p:sp>
      <p:sp>
        <p:nvSpPr>
          <p:cNvPr id="3" name="Content Placeholder 2"/>
          <p:cNvSpPr>
            <a:spLocks noGrp="1"/>
          </p:cNvSpPr>
          <p:nvPr>
            <p:ph sz="half" idx="2"/>
          </p:nvPr>
        </p:nvSpPr>
        <p:spPr/>
        <p:txBody>
          <a:bodyPr/>
          <a:lstStyle/>
          <a:p>
            <a:endParaRPr lang="en-US"/>
          </a:p>
        </p:txBody>
      </p:sp>
    </p:spTree>
    <p:extLst>
      <p:ext uri="{BB962C8B-B14F-4D97-AF65-F5344CB8AC3E}">
        <p14:creationId xmlns:p14="http://schemas.microsoft.com/office/powerpoint/2010/main" val="3954554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1: Computational Empathy </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pPr marL="0" indent="0" algn="ctr">
              <a:buNone/>
            </a:pPr>
            <a:r>
              <a:rPr lang="en-US" dirty="0"/>
              <a:t>Use the Social Science Data Editors’ </a:t>
            </a:r>
            <a:r>
              <a:rPr lang="en-US" sz="4800" b="1" dirty="0"/>
              <a:t>template README </a:t>
            </a:r>
            <a:r>
              <a:rPr lang="en-US" sz="3200" dirty="0">
                <a:hlinkClick r:id="rId2"/>
              </a:rPr>
              <a:t>https://doi.org/10.5281/zenodo.4319999</a:t>
            </a:r>
            <a:r>
              <a:rPr lang="en-US" sz="3200" dirty="0"/>
              <a:t> </a:t>
            </a:r>
            <a:endParaRPr lang="en-US" dirty="0"/>
          </a:p>
        </p:txBody>
      </p:sp>
    </p:spTree>
    <p:extLst>
      <p:ext uri="{BB962C8B-B14F-4D97-AF65-F5344CB8AC3E}">
        <p14:creationId xmlns:p14="http://schemas.microsoft.com/office/powerpoint/2010/main" val="3692652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C476-F803-ABF5-E707-A206A4668333}"/>
              </a:ext>
            </a:extLst>
          </p:cNvPr>
          <p:cNvSpPr>
            <a:spLocks noGrp="1"/>
          </p:cNvSpPr>
          <p:nvPr>
            <p:ph type="title"/>
          </p:nvPr>
        </p:nvSpPr>
        <p:spPr/>
        <p:txBody>
          <a:bodyPr/>
          <a:lstStyle/>
          <a:p>
            <a:r>
              <a:rPr lang="en-US" dirty="0"/>
              <a:t>1. Computational empathy</a:t>
            </a:r>
          </a:p>
        </p:txBody>
      </p:sp>
      <p:sp>
        <p:nvSpPr>
          <p:cNvPr id="4" name="Content Placeholder 3">
            <a:extLst>
              <a:ext uri="{FF2B5EF4-FFF2-40B4-BE49-F238E27FC236}">
                <a16:creationId xmlns:a16="http://schemas.microsoft.com/office/drawing/2014/main" id="{719C5437-24A9-EA81-56E7-C9DA2084C8C5}"/>
              </a:ext>
            </a:extLst>
          </p:cNvPr>
          <p:cNvSpPr>
            <a:spLocks noGrp="1"/>
          </p:cNvSpPr>
          <p:nvPr>
            <p:ph sz="half" idx="1"/>
          </p:nvPr>
        </p:nvSpPr>
        <p:spPr/>
        <p:txBody>
          <a:bodyPr/>
          <a:lstStyle/>
          <a:p>
            <a:r>
              <a:rPr lang="en-US" i="1" u="sng" dirty="0"/>
              <a:t>Focal reader:</a:t>
            </a:r>
            <a:r>
              <a:rPr lang="en-US" dirty="0"/>
              <a:t> your next RA in 4 years (or maybe you…)</a:t>
            </a:r>
          </a:p>
          <a:p>
            <a:r>
              <a:rPr lang="en-US" i="1" u="sng" dirty="0"/>
              <a:t>Interaction</a:t>
            </a:r>
            <a:r>
              <a:rPr lang="en-US" dirty="0"/>
              <a:t>: you hand them your README, but don’t have time to go through all the details…</a:t>
            </a:r>
          </a:p>
          <a:p>
            <a:r>
              <a:rPr lang="en-US" i="1" u="sng" dirty="0"/>
              <a:t>Budget constraint</a:t>
            </a:r>
            <a:r>
              <a:rPr lang="en-US" dirty="0"/>
              <a:t>: It shouldn’t take too many RA hours</a:t>
            </a:r>
          </a:p>
          <a:p>
            <a:r>
              <a:rPr lang="en-US" i="1" u="sng" dirty="0"/>
              <a:t>Time constraint</a:t>
            </a:r>
            <a:r>
              <a:rPr lang="en-US" dirty="0"/>
              <a:t>: It shouldn’t take more than 1 week to “get it”</a:t>
            </a:r>
          </a:p>
        </p:txBody>
      </p:sp>
      <p:pic>
        <p:nvPicPr>
          <p:cNvPr id="7" name="Content Placeholder 6">
            <a:extLst>
              <a:ext uri="{FF2B5EF4-FFF2-40B4-BE49-F238E27FC236}">
                <a16:creationId xmlns:a16="http://schemas.microsoft.com/office/drawing/2014/main" id="{131D6282-1171-41A4-339F-1681D2F7CC4D}"/>
              </a:ext>
            </a:extLst>
          </p:cNvPr>
          <p:cNvPicPr>
            <a:picLocks noGrp="1" noChangeAspect="1"/>
          </p:cNvPicPr>
          <p:nvPr>
            <p:ph sz="half" idx="2"/>
          </p:nvPr>
        </p:nvPicPr>
        <p:blipFill>
          <a:blip r:embed="rId2"/>
          <a:stretch>
            <a:fillRect/>
          </a:stretch>
        </p:blipFill>
        <p:spPr>
          <a:xfrm>
            <a:off x="6248056" y="1825625"/>
            <a:ext cx="5029888" cy="4351338"/>
          </a:xfrm>
        </p:spPr>
      </p:pic>
    </p:spTree>
    <p:extLst>
      <p:ext uri="{BB962C8B-B14F-4D97-AF65-F5344CB8AC3E}">
        <p14:creationId xmlns:p14="http://schemas.microsoft.com/office/powerpoint/2010/main" val="21684138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endParaRPr lang="en-US"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9074599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0DCC6-2CE6-93E2-F385-D4EF0C32E1B7}"/>
              </a:ext>
            </a:extLst>
          </p:cNvPr>
          <p:cNvSpPr>
            <a:spLocks noGrp="1"/>
          </p:cNvSpPr>
          <p:nvPr>
            <p:ph type="title"/>
          </p:nvPr>
        </p:nvSpPr>
        <p:spPr/>
        <p:txBody>
          <a:bodyPr/>
          <a:lstStyle/>
          <a:p>
            <a:r>
              <a:rPr lang="en-US" dirty="0"/>
              <a:t>2. Keeping track of data: Data provenance</a:t>
            </a:r>
          </a:p>
        </p:txBody>
      </p:sp>
      <p:sp>
        <p:nvSpPr>
          <p:cNvPr id="4" name="Content Placeholder 3">
            <a:extLst>
              <a:ext uri="{FF2B5EF4-FFF2-40B4-BE49-F238E27FC236}">
                <a16:creationId xmlns:a16="http://schemas.microsoft.com/office/drawing/2014/main" id="{226484A3-3D49-8167-F419-8F2D183D8648}"/>
              </a:ext>
            </a:extLst>
          </p:cNvPr>
          <p:cNvSpPr>
            <a:spLocks noGrp="1"/>
          </p:cNvSpPr>
          <p:nvPr>
            <p:ph sz="half" idx="1"/>
          </p:nvPr>
        </p:nvSpPr>
        <p:spPr/>
        <p:txBody>
          <a:bodyPr>
            <a:normAutofit lnSpcReduction="10000"/>
          </a:bodyPr>
          <a:lstStyle/>
          <a:p>
            <a:r>
              <a:rPr lang="en-US" dirty="0"/>
              <a:t>Keep all information as you collect data</a:t>
            </a:r>
          </a:p>
          <a:p>
            <a:pPr lvl="1"/>
            <a:r>
              <a:rPr lang="en-US" dirty="0"/>
              <a:t>See </a:t>
            </a:r>
            <a:r>
              <a:rPr lang="en-US" dirty="0">
                <a:hlinkClick r:id="rId2"/>
              </a:rPr>
              <a:t>TIER Protocol</a:t>
            </a:r>
            <a:r>
              <a:rPr lang="en-US" dirty="0"/>
              <a:t> for good and simple guidance</a:t>
            </a:r>
          </a:p>
          <a:p>
            <a:r>
              <a:rPr lang="en-US" dirty="0"/>
              <a:t>If you must use a point-and-click tool, keep detailed instructions</a:t>
            </a:r>
          </a:p>
          <a:p>
            <a:pPr lvl="1"/>
            <a:r>
              <a:rPr lang="en-US" dirty="0"/>
              <a:t>Also: obsolescence</a:t>
            </a:r>
          </a:p>
          <a:p>
            <a:r>
              <a:rPr lang="en-US" dirty="0"/>
              <a:t>Try to use API, bulk download, or packages that allow for extraction</a:t>
            </a:r>
          </a:p>
          <a:p>
            <a:pPr lvl="1"/>
            <a:r>
              <a:rPr lang="en-US" dirty="0"/>
              <a:t>Also: obsolescence of API</a:t>
            </a:r>
          </a:p>
        </p:txBody>
      </p:sp>
      <p:pic>
        <p:nvPicPr>
          <p:cNvPr id="7" name="Content Placeholder 6">
            <a:extLst>
              <a:ext uri="{FF2B5EF4-FFF2-40B4-BE49-F238E27FC236}">
                <a16:creationId xmlns:a16="http://schemas.microsoft.com/office/drawing/2014/main" id="{B27CF8DF-4A2B-E3DC-69E5-359E56DD5F95}"/>
              </a:ext>
            </a:extLst>
          </p:cNvPr>
          <p:cNvPicPr>
            <a:picLocks noGrp="1" noChangeAspect="1"/>
          </p:cNvPicPr>
          <p:nvPr>
            <p:ph sz="half" idx="2"/>
          </p:nvPr>
        </p:nvPicPr>
        <p:blipFill>
          <a:blip r:embed="rId3"/>
          <a:stretch>
            <a:fillRect/>
          </a:stretch>
        </p:blipFill>
        <p:spPr>
          <a:xfrm>
            <a:off x="6172200" y="1999901"/>
            <a:ext cx="5181600" cy="4002786"/>
          </a:xfrm>
        </p:spPr>
      </p:pic>
      <p:pic>
        <p:nvPicPr>
          <p:cNvPr id="3" name="Picture 2"/>
          <p:cNvPicPr>
            <a:picLocks noChangeAspect="1"/>
          </p:cNvPicPr>
          <p:nvPr/>
        </p:nvPicPr>
        <p:blipFill>
          <a:blip r:embed="rId4"/>
          <a:stretch>
            <a:fillRect/>
          </a:stretch>
        </p:blipFill>
        <p:spPr>
          <a:xfrm>
            <a:off x="7771490" y="1999901"/>
            <a:ext cx="1457325" cy="495300"/>
          </a:xfrm>
          <a:prstGeom prst="rect">
            <a:avLst/>
          </a:prstGeom>
        </p:spPr>
      </p:pic>
    </p:spTree>
    <p:extLst>
      <p:ext uri="{BB962C8B-B14F-4D97-AF65-F5344CB8AC3E}">
        <p14:creationId xmlns:p14="http://schemas.microsoft.com/office/powerpoint/2010/main" val="1392454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E814D-4340-E88A-29AD-5C666F9D68C7}"/>
              </a:ext>
            </a:extLst>
          </p:cNvPr>
          <p:cNvSpPr>
            <a:spLocks noGrp="1"/>
          </p:cNvSpPr>
          <p:nvPr>
            <p:ph type="title"/>
          </p:nvPr>
        </p:nvSpPr>
        <p:spPr/>
        <p:txBody>
          <a:bodyPr/>
          <a:lstStyle/>
          <a:p>
            <a:r>
              <a:rPr lang="en-US" dirty="0"/>
              <a:t>For faculty</a:t>
            </a:r>
          </a:p>
        </p:txBody>
      </p:sp>
      <p:sp>
        <p:nvSpPr>
          <p:cNvPr id="3" name="Content Placeholder 2">
            <a:extLst>
              <a:ext uri="{FF2B5EF4-FFF2-40B4-BE49-F238E27FC236}">
                <a16:creationId xmlns:a16="http://schemas.microsoft.com/office/drawing/2014/main" id="{9F30A91D-3E50-BE22-3B92-83B09846D308}"/>
              </a:ext>
            </a:extLst>
          </p:cNvPr>
          <p:cNvSpPr>
            <a:spLocks noGrp="1"/>
          </p:cNvSpPr>
          <p:nvPr>
            <p:ph idx="1"/>
          </p:nvPr>
        </p:nvSpPr>
        <p:spPr/>
        <p:txBody>
          <a:bodyPr/>
          <a:lstStyle/>
          <a:p>
            <a:pPr marL="514350" indent="-514350">
              <a:buFont typeface="+mj-lt"/>
              <a:buAutoNum type="arabicPeriod"/>
            </a:pPr>
            <a:r>
              <a:rPr lang="en-US" dirty="0"/>
              <a:t>Encourage students to learn skills you don’t know</a:t>
            </a:r>
          </a:p>
          <a:p>
            <a:pPr marL="514350" indent="-514350">
              <a:buFont typeface="+mj-lt"/>
              <a:buAutoNum type="arabicPeriod"/>
            </a:pPr>
            <a:r>
              <a:rPr lang="en-US" dirty="0"/>
              <a:t>Demand reproducibility when reviewing </a:t>
            </a:r>
            <a:br>
              <a:rPr lang="en-US" dirty="0"/>
            </a:br>
            <a:r>
              <a:rPr lang="en-US" dirty="0"/>
              <a:t>(</a:t>
            </a:r>
            <a:r>
              <a:rPr lang="en-US" i="1" dirty="0"/>
              <a:t>articles, theses, intermediate reports from students, etc.</a:t>
            </a:r>
            <a:r>
              <a:rPr lang="en-US" dirty="0"/>
              <a:t>)</a:t>
            </a:r>
          </a:p>
          <a:p>
            <a:pPr marL="514350" indent="-514350">
              <a:buFont typeface="+mj-lt"/>
              <a:buAutoNum type="arabicPeriod"/>
            </a:pPr>
            <a:r>
              <a:rPr lang="en-US" dirty="0"/>
              <a:t>Incentivize reproducibility</a:t>
            </a:r>
          </a:p>
          <a:p>
            <a:pPr marL="0" indent="0">
              <a:buNone/>
            </a:pPr>
            <a:endParaRPr lang="en-US" dirty="0"/>
          </a:p>
        </p:txBody>
      </p:sp>
    </p:spTree>
    <p:extLst>
      <p:ext uri="{BB962C8B-B14F-4D97-AF65-F5344CB8AC3E}">
        <p14:creationId xmlns:p14="http://schemas.microsoft.com/office/powerpoint/2010/main" val="22149274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5B766017-D873-A6F3-7910-2AEE62655EF4}"/>
              </a:ext>
            </a:extLst>
          </p:cNvPr>
          <p:cNvPicPr>
            <a:picLocks noGrp="1" noChangeAspect="1"/>
          </p:cNvPicPr>
          <p:nvPr>
            <p:ph sz="half" idx="2"/>
          </p:nvPr>
        </p:nvPicPr>
        <p:blipFill>
          <a:blip r:embed="rId2"/>
          <a:stretch>
            <a:fillRect/>
          </a:stretch>
        </p:blipFill>
        <p:spPr>
          <a:xfrm>
            <a:off x="1638355" y="2551222"/>
            <a:ext cx="9246318" cy="3625741"/>
          </a:xfrm>
        </p:spPr>
      </p:pic>
    </p:spTree>
    <p:extLst>
      <p:ext uri="{BB962C8B-B14F-4D97-AF65-F5344CB8AC3E}">
        <p14:creationId xmlns:p14="http://schemas.microsoft.com/office/powerpoint/2010/main" val="39493843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IPUMS</a:t>
            </a:r>
          </a:p>
        </p:txBody>
      </p:sp>
      <p:pic>
        <p:nvPicPr>
          <p:cNvPr id="8" name="Content Placeholder 7">
            <a:extLst>
              <a:ext uri="{FF2B5EF4-FFF2-40B4-BE49-F238E27FC236}">
                <a16:creationId xmlns:a16="http://schemas.microsoft.com/office/drawing/2014/main" id="{9BCE68ED-FADB-B761-15F7-026C0E518D78}"/>
              </a:ext>
            </a:extLst>
          </p:cNvPr>
          <p:cNvPicPr>
            <a:picLocks noGrp="1" noChangeAspect="1"/>
          </p:cNvPicPr>
          <p:nvPr>
            <p:ph sz="half" idx="2"/>
          </p:nvPr>
        </p:nvPicPr>
        <p:blipFill>
          <a:blip r:embed="rId2"/>
          <a:stretch>
            <a:fillRect/>
          </a:stretch>
        </p:blipFill>
        <p:spPr>
          <a:xfrm>
            <a:off x="1674743" y="2749382"/>
            <a:ext cx="8690113" cy="2610685"/>
          </a:xfrm>
        </p:spPr>
      </p:pic>
    </p:spTree>
    <p:extLst>
      <p:ext uri="{BB962C8B-B14F-4D97-AF65-F5344CB8AC3E}">
        <p14:creationId xmlns:p14="http://schemas.microsoft.com/office/powerpoint/2010/main" val="2026908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C03FB7C9-8C3A-989F-F0E9-CFB126D8C773}"/>
              </a:ext>
            </a:extLst>
          </p:cNvPr>
          <p:cNvPicPr>
            <a:picLocks noGrp="1" noChangeAspect="1"/>
          </p:cNvPicPr>
          <p:nvPr>
            <p:ph sz="half" idx="2"/>
          </p:nvPr>
        </p:nvPicPr>
        <p:blipFill>
          <a:blip r:embed="rId2"/>
          <a:stretch>
            <a:fillRect/>
          </a:stretch>
        </p:blipFill>
        <p:spPr>
          <a:xfrm>
            <a:off x="1551708" y="2175009"/>
            <a:ext cx="8968409" cy="4451630"/>
          </a:xfrm>
        </p:spPr>
      </p:pic>
    </p:spTree>
    <p:extLst>
      <p:ext uri="{BB962C8B-B14F-4D97-AF65-F5344CB8AC3E}">
        <p14:creationId xmlns:p14="http://schemas.microsoft.com/office/powerpoint/2010/main" val="8035851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sp>
        <p:nvSpPr>
          <p:cNvPr id="7" name="Rectangle 1">
            <a:extLst>
              <a:ext uri="{FF2B5EF4-FFF2-40B4-BE49-F238E27FC236}">
                <a16:creationId xmlns:a16="http://schemas.microsoft.com/office/drawing/2014/main" id="{9FEFB763-7CE3-1A8D-D2E3-ABC66120EF46}"/>
              </a:ext>
            </a:extLst>
          </p:cNvPr>
          <p:cNvSpPr>
            <a:spLocks noGrp="1" noChangeArrowheads="1"/>
          </p:cNvSpPr>
          <p:nvPr>
            <p:ph sz="half" idx="2"/>
          </p:nvPr>
        </p:nvSpPr>
        <p:spPr bwMode="auto">
          <a:xfrm>
            <a:off x="876543" y="2800965"/>
            <a:ext cx="10286514" cy="1200329"/>
          </a:xfrm>
          <a:prstGeom prst="rect">
            <a:avLst/>
          </a:prstGeom>
          <a:solidFill>
            <a:schemeClr val="tx1">
              <a:lumMod val="50000"/>
              <a:lumOff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Unicode MS"/>
              </a:rPr>
              <a:t>. </a:t>
            </a:r>
            <a:r>
              <a:rPr kumimoji="0" lang="en-US" altLang="en-US" sz="2400" b="0" i="0" u="none" strike="noStrike" cap="none" normalizeH="0" baseline="0" dirty="0" err="1">
                <a:ln>
                  <a:noFill/>
                </a:ln>
                <a:solidFill>
                  <a:schemeClr val="bg1"/>
                </a:solidFill>
                <a:effectLst/>
                <a:latin typeface="Arial Unicode MS"/>
              </a:rPr>
              <a:t>ssc</a:t>
            </a:r>
            <a:r>
              <a:rPr kumimoji="0" lang="en-US" altLang="en-US" sz="2400" b="0" i="0" u="none" strike="noStrike" cap="none" normalizeH="0" baseline="0" dirty="0">
                <a:ln>
                  <a:noFill/>
                </a:ln>
                <a:solidFill>
                  <a:schemeClr val="bg1"/>
                </a:solidFill>
                <a:effectLst/>
                <a:latin typeface="Arial Unicode MS"/>
              </a:rPr>
              <a:t> install </a:t>
            </a:r>
            <a:r>
              <a:rPr kumimoji="0" lang="en-US" altLang="en-US" sz="2400" b="0" i="0" u="none" strike="noStrike" cap="none" normalizeH="0" baseline="0" dirty="0" err="1">
                <a:ln>
                  <a:noFill/>
                </a:ln>
                <a:solidFill>
                  <a:schemeClr val="bg1"/>
                </a:solidFill>
                <a:effectLst/>
                <a:latin typeface="Arial Unicode MS"/>
              </a:rPr>
              <a:t>wbopendata</a:t>
            </a:r>
            <a:endParaRPr kumimoji="0" lang="en-US" altLang="en-US" sz="2400" b="0"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Unicode MS"/>
              </a:rPr>
              <a:t>. </a:t>
            </a:r>
            <a:r>
              <a:rPr kumimoji="0" lang="en-US" altLang="en-US" sz="2400" b="0" i="0" u="none" strike="noStrike" cap="none" normalizeH="0" baseline="0" dirty="0" err="1">
                <a:ln>
                  <a:noFill/>
                </a:ln>
                <a:solidFill>
                  <a:schemeClr val="bg1"/>
                </a:solidFill>
                <a:effectLst/>
                <a:latin typeface="Arial Unicode MS"/>
              </a:rPr>
              <a:t>wbopendata</a:t>
            </a:r>
            <a:r>
              <a:rPr kumimoji="0" lang="en-US" altLang="en-US" sz="2400" b="0" i="0" u="none" strike="noStrike" cap="none" normalizeH="0" baseline="0" dirty="0">
                <a:ln>
                  <a:noFill/>
                </a:ln>
                <a:solidFill>
                  <a:schemeClr val="bg1"/>
                </a:solidFill>
                <a:effectLst/>
                <a:latin typeface="Arial Unicode MS"/>
              </a:rPr>
              <a:t>, country(</a:t>
            </a:r>
            <a:r>
              <a:rPr kumimoji="0" lang="en-US" altLang="en-US" sz="2400" b="0" i="0" u="none" strike="noStrike" cap="none" normalizeH="0" baseline="0" dirty="0" err="1">
                <a:ln>
                  <a:noFill/>
                </a:ln>
                <a:solidFill>
                  <a:schemeClr val="bg1"/>
                </a:solidFill>
                <a:effectLst/>
                <a:latin typeface="Arial Unicode MS"/>
              </a:rPr>
              <a:t>ago;bdi;chi;dnk;esp</a:t>
            </a:r>
            <a:r>
              <a:rPr kumimoji="0" lang="en-US" altLang="en-US" sz="2400" b="0" i="0" u="none" strike="noStrike" cap="none" normalizeH="0" baseline="0" dirty="0">
                <a:ln>
                  <a:noFill/>
                </a:ln>
                <a:solidFill>
                  <a:schemeClr val="bg1"/>
                </a:solidFill>
                <a:effectLst/>
                <a:latin typeface="Arial Unicode MS"/>
              </a:rPr>
              <a:t>) indicator(sp.pop.0610.fe.un) /// </a:t>
            </a:r>
            <a:br>
              <a:rPr kumimoji="0" lang="en-US" altLang="en-US" sz="2400" b="0" i="0" u="none" strike="noStrike" cap="none" normalizeH="0" baseline="0" dirty="0">
                <a:ln>
                  <a:noFill/>
                </a:ln>
                <a:solidFill>
                  <a:schemeClr val="bg1"/>
                </a:solidFill>
                <a:effectLst/>
                <a:latin typeface="Arial Unicode MS"/>
              </a:rPr>
            </a:br>
            <a:r>
              <a:rPr kumimoji="0" lang="en-US" altLang="en-US" sz="2400" b="0" i="0" u="none" strike="noStrike" cap="none" normalizeH="0" baseline="0" dirty="0">
                <a:ln>
                  <a:noFill/>
                </a:ln>
                <a:solidFill>
                  <a:schemeClr val="bg1"/>
                </a:solidFill>
                <a:effectLst/>
                <a:latin typeface="Arial Unicode MS"/>
              </a:rPr>
              <a:t>&gt; year(2000:2010) clear long </a:t>
            </a:r>
            <a:endParaRPr kumimoji="0" lang="en-US" altLang="en-US" sz="4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596265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IPUMS (beta)</a:t>
            </a:r>
          </a:p>
        </p:txBody>
      </p:sp>
      <p:pic>
        <p:nvPicPr>
          <p:cNvPr id="8" name="Content Placeholder 7">
            <a:extLst>
              <a:ext uri="{FF2B5EF4-FFF2-40B4-BE49-F238E27FC236}">
                <a16:creationId xmlns:a16="http://schemas.microsoft.com/office/drawing/2014/main" id="{D79DFB73-3A71-170A-68A3-82E6005E8727}"/>
              </a:ext>
            </a:extLst>
          </p:cNvPr>
          <p:cNvPicPr>
            <a:picLocks noGrp="1" noChangeAspect="1"/>
          </p:cNvPicPr>
          <p:nvPr>
            <p:ph sz="half" idx="2"/>
          </p:nvPr>
        </p:nvPicPr>
        <p:blipFill>
          <a:blip r:embed="rId2"/>
          <a:stretch>
            <a:fillRect/>
          </a:stretch>
        </p:blipFill>
        <p:spPr>
          <a:xfrm>
            <a:off x="1733384" y="2544612"/>
            <a:ext cx="9262607" cy="5151063"/>
          </a:xfrm>
        </p:spPr>
      </p:pic>
    </p:spTree>
    <p:extLst>
      <p:ext uri="{BB962C8B-B14F-4D97-AF65-F5344CB8AC3E}">
        <p14:creationId xmlns:p14="http://schemas.microsoft.com/office/powerpoint/2010/main" val="10806729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2. Keeping track of data:</a:t>
            </a:r>
          </a:p>
        </p:txBody>
      </p:sp>
      <p:sp>
        <p:nvSpPr>
          <p:cNvPr id="2" name="Content Placeholder 1">
            <a:extLst>
              <a:ext uri="{FF2B5EF4-FFF2-40B4-BE49-F238E27FC236}">
                <a16:creationId xmlns:a16="http://schemas.microsoft.com/office/drawing/2014/main" id="{1685D577-2E79-8276-E4D8-03388B0012A3}"/>
              </a:ext>
            </a:extLst>
          </p:cNvPr>
          <p:cNvSpPr>
            <a:spLocks noGrp="1"/>
          </p:cNvSpPr>
          <p:nvPr>
            <p:ph idx="1"/>
          </p:nvPr>
        </p:nvSpPr>
        <p:spPr/>
        <p:txBody>
          <a:bodyPr>
            <a:normAutofit/>
          </a:bodyPr>
          <a:lstStyle/>
          <a:p>
            <a:pPr marL="0" indent="0" algn="ctr">
              <a:buNone/>
            </a:pPr>
            <a:r>
              <a:rPr lang="en-US" sz="6600" dirty="0"/>
              <a:t>Don’t forget to check the TERMS of USE!</a:t>
            </a:r>
          </a:p>
        </p:txBody>
      </p:sp>
    </p:spTree>
    <p:extLst>
      <p:ext uri="{BB962C8B-B14F-4D97-AF65-F5344CB8AC3E}">
        <p14:creationId xmlns:p14="http://schemas.microsoft.com/office/powerpoint/2010/main" val="20123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4</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(Academic) </a:t>
            </a:r>
            <a:br>
              <a:rPr lang="en-US" sz="5400" dirty="0"/>
            </a:br>
            <a:r>
              <a:rPr lang="en-US" sz="5400" dirty="0"/>
              <a:t>Social scientists </a:t>
            </a:r>
            <a:br>
              <a:rPr lang="en-US" sz="5400" dirty="0"/>
            </a:br>
            <a:r>
              <a:rPr lang="en-US" sz="5400" dirty="0"/>
              <a:t>do not read</a:t>
            </a:r>
            <a:br>
              <a:rPr lang="en-US" sz="5400" dirty="0"/>
            </a:br>
            <a:r>
              <a:rPr lang="en-US" sz="5400" dirty="0"/>
              <a:t>the terms of use</a:t>
            </a:r>
          </a:p>
        </p:txBody>
      </p:sp>
    </p:spTree>
    <p:extLst>
      <p:ext uri="{BB962C8B-B14F-4D97-AF65-F5344CB8AC3E}">
        <p14:creationId xmlns:p14="http://schemas.microsoft.com/office/powerpoint/2010/main" val="4129165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Because you may not be able to provide others with a copy of the data (legally)…*</a:t>
            </a:r>
          </a:p>
        </p:txBody>
      </p:sp>
      <p:sp>
        <p:nvSpPr>
          <p:cNvPr id="2" name="TextBox 1"/>
          <p:cNvSpPr txBox="1"/>
          <p:nvPr/>
        </p:nvSpPr>
        <p:spPr>
          <a:xfrm>
            <a:off x="2186683" y="6123399"/>
            <a:ext cx="7818633" cy="430887"/>
          </a:xfrm>
          <a:prstGeom prst="rect">
            <a:avLst/>
          </a:prstGeom>
          <a:noFill/>
        </p:spPr>
        <p:txBody>
          <a:bodyPr wrap="square" rtlCol="0">
            <a:spAutoFit/>
          </a:bodyPr>
          <a:lstStyle/>
          <a:p>
            <a:r>
              <a:rPr lang="en-US" sz="1100" dirty="0"/>
              <a:t>* A recent set of court cases in the US can be thought to authorize web scraping, but my interpretation is that it only says “web scraping is not the same as computer hacking” which is illegal, but does NOT say that web scraping is allowed. See </a:t>
            </a:r>
            <a:r>
              <a:rPr lang="en-US" sz="1100" dirty="0">
                <a:hlinkClick r:id="rId3"/>
              </a:rPr>
              <a:t>Bryan et al (2022)</a:t>
            </a:r>
            <a:r>
              <a:rPr lang="en-US" sz="1100" dirty="0"/>
              <a:t>.</a:t>
            </a:r>
          </a:p>
        </p:txBody>
      </p:sp>
    </p:spTree>
    <p:extLst>
      <p:ext uri="{BB962C8B-B14F-4D97-AF65-F5344CB8AC3E}">
        <p14:creationId xmlns:p14="http://schemas.microsoft.com/office/powerpoint/2010/main" val="29908804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22083142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03009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A4C59-FFBF-39BF-C76B-A715FF8A5D6D}"/>
              </a:ext>
            </a:extLst>
          </p:cNvPr>
          <p:cNvSpPr>
            <a:spLocks noGrp="1"/>
          </p:cNvSpPr>
          <p:nvPr>
            <p:ph type="title"/>
          </p:nvPr>
        </p:nvSpPr>
        <p:spPr/>
        <p:txBody>
          <a:bodyPr/>
          <a:lstStyle/>
          <a:p>
            <a:r>
              <a:rPr lang="en-US" dirty="0"/>
              <a:t>A bit of background</a:t>
            </a:r>
          </a:p>
        </p:txBody>
      </p:sp>
    </p:spTree>
    <p:extLst>
      <p:ext uri="{BB962C8B-B14F-4D97-AF65-F5344CB8AC3E}">
        <p14:creationId xmlns:p14="http://schemas.microsoft.com/office/powerpoint/2010/main" val="28592129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8964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Distinguish right to use from right to provide to others</a:t>
            </a:r>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dirty="0"/>
          </a:p>
        </p:txBody>
      </p:sp>
      <p:sp>
        <p:nvSpPr>
          <p:cNvPr id="6" name="Rectangle 5"/>
          <p:cNvSpPr/>
          <p:nvPr/>
        </p:nvSpPr>
        <p:spPr>
          <a:xfrm>
            <a:off x="595901" y="2311685"/>
            <a:ext cx="2363056" cy="1315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Website</a:t>
            </a:r>
          </a:p>
        </p:txBody>
      </p:sp>
      <p:sp>
        <p:nvSpPr>
          <p:cNvPr id="7" name="Rectangle 6"/>
          <p:cNvSpPr/>
          <p:nvPr/>
        </p:nvSpPr>
        <p:spPr>
          <a:xfrm>
            <a:off x="4458984" y="2311685"/>
            <a:ext cx="2311685" cy="127399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analysis</a:t>
            </a:r>
          </a:p>
        </p:txBody>
      </p:sp>
      <p:sp>
        <p:nvSpPr>
          <p:cNvPr id="8" name="Rectangle 7"/>
          <p:cNvSpPr/>
          <p:nvPr/>
        </p:nvSpPr>
        <p:spPr>
          <a:xfrm>
            <a:off x="8116584" y="2311685"/>
            <a:ext cx="2630184" cy="131509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Public replication package</a:t>
            </a:r>
          </a:p>
        </p:txBody>
      </p:sp>
      <p:sp>
        <p:nvSpPr>
          <p:cNvPr id="9" name="Can 8"/>
          <p:cNvSpPr/>
          <p:nvPr/>
        </p:nvSpPr>
        <p:spPr>
          <a:xfrm>
            <a:off x="3429000" y="4602821"/>
            <a:ext cx="1682393" cy="986319"/>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a:t>
            </a:r>
          </a:p>
        </p:txBody>
      </p:sp>
      <p:cxnSp>
        <p:nvCxnSpPr>
          <p:cNvPr id="13" name="Elbow Connector 12"/>
          <p:cNvCxnSpPr>
            <a:stCxn id="6" idx="2"/>
            <a:endCxn id="9" idx="2"/>
          </p:cNvCxnSpPr>
          <p:nvPr/>
        </p:nvCxnSpPr>
        <p:spPr>
          <a:xfrm rot="16200000" flipH="1">
            <a:off x="1868613" y="3535593"/>
            <a:ext cx="1469203" cy="1651571"/>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9" idx="4"/>
            <a:endCxn id="8" idx="2"/>
          </p:cNvCxnSpPr>
          <p:nvPr/>
        </p:nvCxnSpPr>
        <p:spPr>
          <a:xfrm flipV="1">
            <a:off x="5111393" y="3626778"/>
            <a:ext cx="4320283" cy="1469203"/>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9" idx="1"/>
            <a:endCxn id="7" idx="2"/>
          </p:cNvCxnSpPr>
          <p:nvPr/>
        </p:nvCxnSpPr>
        <p:spPr>
          <a:xfrm rot="5400000" flipH="1" flipV="1">
            <a:off x="4433942" y="3421936"/>
            <a:ext cx="1017141" cy="1344630"/>
          </a:xfrm>
          <a:prstGeom prst="bentConnector3">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458930" y="5211485"/>
            <a:ext cx="1703797" cy="371241"/>
          </a:xfrm>
          <a:prstGeom prst="rect">
            <a:avLst/>
          </a:prstGeom>
          <a:noFill/>
        </p:spPr>
        <p:txBody>
          <a:bodyPr wrap="square" rtlCol="0">
            <a:spAutoFit/>
          </a:bodyPr>
          <a:lstStyle/>
          <a:p>
            <a:r>
              <a:rPr lang="en-US" dirty="0"/>
              <a:t>Ability to access</a:t>
            </a:r>
          </a:p>
        </p:txBody>
      </p:sp>
      <p:sp>
        <p:nvSpPr>
          <p:cNvPr id="25" name="TextBox 24"/>
          <p:cNvSpPr txBox="1"/>
          <p:nvPr/>
        </p:nvSpPr>
        <p:spPr>
          <a:xfrm>
            <a:off x="4558302" y="4175757"/>
            <a:ext cx="1703797" cy="37124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a:t>Right to use</a:t>
            </a:r>
          </a:p>
        </p:txBody>
      </p:sp>
      <p:sp>
        <p:nvSpPr>
          <p:cNvPr id="27" name="TextBox 26"/>
          <p:cNvSpPr txBox="1"/>
          <p:nvPr/>
        </p:nvSpPr>
        <p:spPr>
          <a:xfrm>
            <a:off x="6850294" y="5265230"/>
            <a:ext cx="2139594"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a:t>Right to redistribute</a:t>
            </a:r>
            <a:br>
              <a:rPr lang="en-US" dirty="0"/>
            </a:br>
            <a:r>
              <a:rPr lang="en-US" dirty="0"/>
              <a:t>data</a:t>
            </a:r>
          </a:p>
        </p:txBody>
      </p:sp>
      <p:cxnSp>
        <p:nvCxnSpPr>
          <p:cNvPr id="29" name="Elbow Connector 28"/>
          <p:cNvCxnSpPr>
            <a:stCxn id="7" idx="3"/>
          </p:cNvCxnSpPr>
          <p:nvPr/>
        </p:nvCxnSpPr>
        <p:spPr>
          <a:xfrm>
            <a:off x="6770669" y="2948683"/>
            <a:ext cx="1345915" cy="10274"/>
          </a:xfrm>
          <a:prstGeom prst="bentConnector3">
            <a:avLst/>
          </a:prstGeom>
          <a:ln w="635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368693" y="2348517"/>
            <a:ext cx="2139594" cy="1200329"/>
          </a:xfrm>
          <a:prstGeom prst="rect">
            <a:avLst/>
          </a:prstGeom>
          <a:noFill/>
          <a:ln>
            <a:noFill/>
          </a:ln>
          <a:effectLst/>
        </p:spPr>
        <p:txBody>
          <a:bodyPr wrap="square" rtlCol="0">
            <a:spAutoFit/>
          </a:bodyPr>
          <a:lstStyle/>
          <a:p>
            <a:pPr algn="ctr"/>
            <a:r>
              <a:rPr lang="en-US" dirty="0"/>
              <a:t>Right to </a:t>
            </a:r>
            <a:br>
              <a:rPr lang="en-US" dirty="0"/>
            </a:br>
            <a:r>
              <a:rPr lang="en-US" dirty="0"/>
              <a:t>redistribute</a:t>
            </a:r>
            <a:br>
              <a:rPr lang="en-US" dirty="0"/>
            </a:br>
            <a:r>
              <a:rPr lang="en-US" dirty="0"/>
              <a:t>code +</a:t>
            </a:r>
            <a:br>
              <a:rPr lang="en-US" dirty="0"/>
            </a:br>
            <a:r>
              <a:rPr lang="en-US" dirty="0"/>
              <a:t>results</a:t>
            </a:r>
          </a:p>
        </p:txBody>
      </p:sp>
    </p:spTree>
    <p:extLst>
      <p:ext uri="{BB962C8B-B14F-4D97-AF65-F5344CB8AC3E}">
        <p14:creationId xmlns:p14="http://schemas.microsoft.com/office/powerpoint/2010/main" val="3035125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use</a:t>
            </a:r>
            <a:r>
              <a:rPr lang="en-US" dirty="0"/>
              <a:t> data</a:t>
            </a:r>
          </a:p>
        </p:txBody>
      </p:sp>
      <p:sp>
        <p:nvSpPr>
          <p:cNvPr id="3" name="Content Placeholder 2"/>
          <p:cNvSpPr>
            <a:spLocks noGrp="1"/>
          </p:cNvSpPr>
          <p:nvPr>
            <p:ph idx="1"/>
          </p:nvPr>
        </p:nvSpPr>
        <p:spPr/>
        <p:txBody>
          <a:bodyPr/>
          <a:lstStyle/>
          <a:p>
            <a:r>
              <a:rPr lang="en-US" dirty="0"/>
              <a:t>You browsed a website</a:t>
            </a:r>
          </a:p>
          <a:p>
            <a:r>
              <a:rPr lang="en-US" dirty="0"/>
              <a:t>You purchased the data</a:t>
            </a:r>
          </a:p>
          <a:p>
            <a:r>
              <a:rPr lang="en-US" dirty="0"/>
              <a:t>You signed a data use agreement</a:t>
            </a:r>
          </a:p>
          <a:p>
            <a:r>
              <a:rPr lang="en-US" dirty="0"/>
              <a:t>You created the data (lab experiment)</a:t>
            </a:r>
          </a:p>
          <a:p>
            <a:r>
              <a:rPr lang="en-US" dirty="0"/>
              <a:t>You had survey respondents consent to use (IRB approval!)</a:t>
            </a:r>
          </a:p>
        </p:txBody>
      </p:sp>
    </p:spTree>
    <p:extLst>
      <p:ext uri="{BB962C8B-B14F-4D97-AF65-F5344CB8AC3E}">
        <p14:creationId xmlns:p14="http://schemas.microsoft.com/office/powerpoint/2010/main" val="23492506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distribute</a:t>
            </a:r>
            <a:r>
              <a:rPr lang="en-US" dirty="0"/>
              <a:t> the data</a:t>
            </a:r>
          </a:p>
        </p:txBody>
      </p:sp>
      <p:sp>
        <p:nvSpPr>
          <p:cNvPr id="3" name="Content Placeholder 2"/>
          <p:cNvSpPr>
            <a:spLocks noGrp="1"/>
          </p:cNvSpPr>
          <p:nvPr>
            <p:ph idx="1"/>
          </p:nvPr>
        </p:nvSpPr>
        <p:spPr/>
        <p:txBody>
          <a:bodyPr/>
          <a:lstStyle/>
          <a:p>
            <a:r>
              <a:rPr lang="en-US" dirty="0"/>
              <a:t>If you created the data, you decide.</a:t>
            </a:r>
          </a:p>
          <a:p>
            <a:r>
              <a:rPr lang="en-US" dirty="0"/>
              <a:t>If you got it from somewhere else:</a:t>
            </a:r>
          </a:p>
          <a:p>
            <a:endParaRPr lang="en-US" dirty="0"/>
          </a:p>
          <a:p>
            <a:pPr marL="0" indent="0">
              <a:buNone/>
            </a:pPr>
            <a:r>
              <a:rPr lang="en-US" dirty="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842004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652998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3047697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we check them!</a:t>
            </a:r>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p>
          <a:p>
            <a:r>
              <a:rPr lang="en-US" dirty="0"/>
              <a:t>Is that in the README / Paper/ Appendix?</a:t>
            </a:r>
          </a:p>
          <a:p>
            <a:r>
              <a:rPr lang="en-US" dirty="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59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2: Data Provenance</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r>
              <a:rPr lang="en-US" sz="5400" dirty="0"/>
              <a:t>Keep detailed notes</a:t>
            </a:r>
          </a:p>
          <a:p>
            <a:r>
              <a:rPr lang="en-US" sz="5400" dirty="0"/>
              <a:t>script as much as possible</a:t>
            </a:r>
          </a:p>
          <a:p>
            <a:r>
              <a:rPr lang="en-US" sz="4400" dirty="0"/>
              <a:t>(also: Use the Social Science Data Editors’ template README)</a:t>
            </a:r>
          </a:p>
        </p:txBody>
      </p:sp>
    </p:spTree>
    <p:extLst>
      <p:ext uri="{BB962C8B-B14F-4D97-AF65-F5344CB8AC3E}">
        <p14:creationId xmlns:p14="http://schemas.microsoft.com/office/powerpoint/2010/main" val="39103385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 (provenance)</a:t>
            </a:r>
            <a:br>
              <a:rPr lang="en-US" dirty="0"/>
            </a:br>
            <a:r>
              <a:rPr lang="en-US" sz="2000" i="1" dirty="0"/>
              <a:t>even when using API, especially when manually downloading, keep in mind what the next downloader may see/find/receive, terms of use</a:t>
            </a:r>
            <a:endParaRPr lang="en-US" i="1" dirty="0"/>
          </a:p>
          <a:p>
            <a:pPr marL="0" indent="0">
              <a:buNone/>
            </a:pPr>
            <a:endParaRPr lang="en-US"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961975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8427588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39511009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5</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(Academic) </a:t>
            </a:r>
            <a:br>
              <a:rPr lang="en-US" sz="5400" dirty="0"/>
            </a:br>
            <a:r>
              <a:rPr lang="en-US" sz="5400" dirty="0"/>
              <a:t>Social scientists </a:t>
            </a:r>
            <a:br>
              <a:rPr lang="en-US" sz="5400" dirty="0"/>
            </a:br>
            <a:r>
              <a:rPr lang="en-US" sz="5400" dirty="0"/>
              <a:t>do not read</a:t>
            </a:r>
            <a:br>
              <a:rPr lang="en-US" sz="5400" dirty="0"/>
            </a:br>
            <a:r>
              <a:rPr lang="en-US" sz="5400" dirty="0"/>
              <a:t>the manual… </a:t>
            </a:r>
            <a:br>
              <a:rPr lang="en-US" sz="5400" dirty="0"/>
            </a:br>
            <a:r>
              <a:rPr lang="en-US" sz="4000" i="1" dirty="0"/>
              <a:t>(or at least not some key parts)</a:t>
            </a:r>
            <a:endParaRPr lang="en-US" sz="5400" i="1" dirty="0"/>
          </a:p>
        </p:txBody>
      </p:sp>
    </p:spTree>
    <p:extLst>
      <p:ext uri="{BB962C8B-B14F-4D97-AF65-F5344CB8AC3E}">
        <p14:creationId xmlns:p14="http://schemas.microsoft.com/office/powerpoint/2010/main" val="3169946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err="1"/>
              <a:t>Matlab</a:t>
            </a:r>
            <a:r>
              <a:rPr lang="en-US" dirty="0"/>
              <a:t>-based simulation</a:t>
            </a:r>
          </a:p>
          <a:p>
            <a:r>
              <a:rPr lang="en-US" dirty="0"/>
              <a:t>Real example, 10 figures, 4 panels each</a:t>
            </a:r>
          </a:p>
        </p:txBody>
      </p:sp>
      <p:sp>
        <p:nvSpPr>
          <p:cNvPr id="4" name="Content Placeholder 3"/>
          <p:cNvSpPr>
            <a:spLocks noGrp="1"/>
          </p:cNvSpPr>
          <p:nvPr>
            <p:ph sz="half" idx="2"/>
          </p:nvPr>
        </p:nvSpPr>
        <p:spPr/>
        <p:txBody>
          <a:bodyPr/>
          <a:lstStyle/>
          <a:p>
            <a:r>
              <a:rPr lang="en-US" dirty="0">
                <a:solidFill>
                  <a:schemeClr val="accent5"/>
                </a:solidFill>
              </a:rPr>
              <a:t>For Figure 5a, comment line 52, uncomment line 151, run the code, then copy the figure into your document.</a:t>
            </a:r>
          </a:p>
          <a:p>
            <a:r>
              <a:rPr lang="en-US" dirty="0">
                <a:solidFill>
                  <a:schemeClr val="accent5"/>
                </a:solidFill>
              </a:rPr>
              <a:t>For Figure 5b, comment line 151 again, leave line 52 commented, and change the parameter on line 75 to “3”</a:t>
            </a:r>
          </a:p>
          <a:p>
            <a:r>
              <a:rPr lang="en-US" dirty="0">
                <a:solidFill>
                  <a:schemeClr val="accent5"/>
                </a:solidFill>
              </a:rPr>
              <a:t>…. </a:t>
            </a:r>
          </a:p>
        </p:txBody>
      </p:sp>
    </p:spTree>
    <p:extLst>
      <p:ext uri="{BB962C8B-B14F-4D97-AF65-F5344CB8AC3E}">
        <p14:creationId xmlns:p14="http://schemas.microsoft.com/office/powerpoint/2010/main" val="42272954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err="1"/>
              <a:t>Matlab</a:t>
            </a:r>
            <a:r>
              <a:rPr lang="en-US" dirty="0"/>
              <a:t>-based simulation</a:t>
            </a:r>
          </a:p>
          <a:p>
            <a:r>
              <a:rPr lang="en-US" dirty="0"/>
              <a:t>Real example, 10 figures, 4 panels each</a:t>
            </a:r>
          </a:p>
        </p:txBody>
      </p:sp>
      <p:sp>
        <p:nvSpPr>
          <p:cNvPr id="4" name="Content Placeholder 3"/>
          <p:cNvSpPr>
            <a:spLocks noGrp="1"/>
          </p:cNvSpPr>
          <p:nvPr>
            <p:ph sz="half" idx="2"/>
          </p:nvPr>
        </p:nvSpPr>
        <p:spPr/>
        <p:txBody>
          <a:bodyPr/>
          <a:lstStyle/>
          <a:p>
            <a:r>
              <a:rPr lang="en-US" dirty="0">
                <a:solidFill>
                  <a:schemeClr val="accent5"/>
                </a:solidFill>
              </a:rPr>
              <a:t>For Figure 5a, comment line 52, uncomment line 151, run the code, then copy the figure into your document.</a:t>
            </a:r>
          </a:p>
          <a:p>
            <a:r>
              <a:rPr lang="en-US" dirty="0">
                <a:solidFill>
                  <a:schemeClr val="accent5"/>
                </a:solidFill>
              </a:rPr>
              <a:t>For Figure 5b, comment line 151 again, leave line 52 commented, and change the parameter on line 75 to “3”</a:t>
            </a:r>
          </a:p>
          <a:p>
            <a:r>
              <a:rPr lang="en-US" dirty="0">
                <a:solidFill>
                  <a:schemeClr val="accent5"/>
                </a:solidFill>
              </a:rPr>
              <a:t>…. </a:t>
            </a:r>
          </a:p>
        </p:txBody>
      </p:sp>
      <p:sp>
        <p:nvSpPr>
          <p:cNvPr id="5" name="TextBox 4">
            <a:extLst>
              <a:ext uri="{FF2B5EF4-FFF2-40B4-BE49-F238E27FC236}">
                <a16:creationId xmlns:a16="http://schemas.microsoft.com/office/drawing/2014/main" id="{6F2C50B8-3AFD-8C26-6557-A0A7136A1D26}"/>
              </a:ext>
            </a:extLst>
          </p:cNvPr>
          <p:cNvSpPr txBox="1"/>
          <p:nvPr/>
        </p:nvSpPr>
        <p:spPr>
          <a:xfrm>
            <a:off x="672575" y="2493818"/>
            <a:ext cx="10681224" cy="2585323"/>
          </a:xfrm>
          <a:prstGeom prst="rect">
            <a:avLst/>
          </a:prstGeom>
          <a:solidFill>
            <a:schemeClr val="bg1"/>
          </a:solidFill>
          <a:ln>
            <a:solidFill>
              <a:srgbClr val="B31B1B"/>
            </a:solidFill>
          </a:ln>
        </p:spPr>
        <p:txBody>
          <a:bodyPr wrap="square" rtlCol="0">
            <a:spAutoFit/>
          </a:bodyPr>
          <a:lstStyle/>
          <a:p>
            <a:pPr algn="ctr"/>
            <a:r>
              <a:rPr lang="en-US" sz="5400" dirty="0"/>
              <a:t>Write re-usable code</a:t>
            </a:r>
          </a:p>
          <a:p>
            <a:pPr algn="ctr"/>
            <a:r>
              <a:rPr lang="en-US" sz="5400" dirty="0"/>
              <a:t>Use primitive I/O to read parameter files</a:t>
            </a:r>
          </a:p>
        </p:txBody>
      </p:sp>
    </p:spTree>
    <p:extLst>
      <p:ext uri="{BB962C8B-B14F-4D97-AF65-F5344CB8AC3E}">
        <p14:creationId xmlns:p14="http://schemas.microsoft.com/office/powerpoint/2010/main" val="5673005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a:t>Stata-based estimation</a:t>
            </a:r>
          </a:p>
          <a:p>
            <a:r>
              <a:rPr lang="en-US" dirty="0"/>
              <a:t>4 variants</a:t>
            </a:r>
          </a:p>
        </p:txBody>
      </p:sp>
      <p:sp>
        <p:nvSpPr>
          <p:cNvPr id="4" name="Content Placeholder 3"/>
          <p:cNvSpPr>
            <a:spLocks noGrp="1"/>
          </p:cNvSpPr>
          <p:nvPr>
            <p:ph sz="half" idx="2"/>
          </p:nvPr>
        </p:nvSpPr>
        <p:spPr/>
        <p:txBody>
          <a:bodyPr/>
          <a:lstStyle/>
          <a:p>
            <a:r>
              <a:rPr lang="en-US" dirty="0">
                <a:solidFill>
                  <a:schemeClr val="accent5"/>
                </a:solidFill>
              </a:rPr>
              <a:t>Run the data creation programs, then copy the data to Folder A</a:t>
            </a:r>
          </a:p>
          <a:p>
            <a:r>
              <a:rPr lang="en-US" dirty="0">
                <a:solidFill>
                  <a:schemeClr val="accent5"/>
                </a:solidFill>
              </a:rPr>
              <a:t>Copy programs “b.do” and “c.do” from Folder A to Folder B, but modify “c.do” on line 20</a:t>
            </a:r>
          </a:p>
          <a:p>
            <a:r>
              <a:rPr lang="en-US" dirty="0">
                <a:solidFill>
                  <a:schemeClr val="accent5"/>
                </a:solidFill>
              </a:rPr>
              <a:t>Once done, convert the output from “d.do” to a </a:t>
            </a:r>
            <a:r>
              <a:rPr lang="en-US" dirty="0" err="1">
                <a:solidFill>
                  <a:schemeClr val="accent5"/>
                </a:solidFill>
              </a:rPr>
              <a:t>Matlab</a:t>
            </a:r>
            <a:r>
              <a:rPr lang="en-US" dirty="0">
                <a:solidFill>
                  <a:schemeClr val="accent5"/>
                </a:solidFill>
              </a:rPr>
              <a:t> file, and run the simulation in Folder B/C</a:t>
            </a:r>
          </a:p>
          <a:p>
            <a:r>
              <a:rPr lang="en-US" dirty="0">
                <a:solidFill>
                  <a:schemeClr val="accent5"/>
                </a:solidFill>
              </a:rPr>
              <a:t>…. </a:t>
            </a:r>
          </a:p>
        </p:txBody>
      </p:sp>
    </p:spTree>
    <p:extLst>
      <p:ext uri="{BB962C8B-B14F-4D97-AF65-F5344CB8AC3E}">
        <p14:creationId xmlns:p14="http://schemas.microsoft.com/office/powerpoint/2010/main" val="35096987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a:t>Stata-based estimation</a:t>
            </a:r>
          </a:p>
          <a:p>
            <a:r>
              <a:rPr lang="en-US" dirty="0"/>
              <a:t>4 variants</a:t>
            </a:r>
          </a:p>
        </p:txBody>
      </p:sp>
      <p:sp>
        <p:nvSpPr>
          <p:cNvPr id="4" name="Content Placeholder 3"/>
          <p:cNvSpPr>
            <a:spLocks noGrp="1"/>
          </p:cNvSpPr>
          <p:nvPr>
            <p:ph sz="half" idx="2"/>
          </p:nvPr>
        </p:nvSpPr>
        <p:spPr/>
        <p:txBody>
          <a:bodyPr/>
          <a:lstStyle/>
          <a:p>
            <a:r>
              <a:rPr lang="en-US" dirty="0">
                <a:solidFill>
                  <a:schemeClr val="accent5"/>
                </a:solidFill>
              </a:rPr>
              <a:t>Run the data creation programs, then copy the data to Folder A</a:t>
            </a:r>
          </a:p>
          <a:p>
            <a:r>
              <a:rPr lang="en-US" dirty="0">
                <a:solidFill>
                  <a:schemeClr val="accent5"/>
                </a:solidFill>
              </a:rPr>
              <a:t>Copy programs “b.do” and “c.do” from Folder A to Folder B, but modify “c.do” on line 20</a:t>
            </a:r>
          </a:p>
          <a:p>
            <a:r>
              <a:rPr lang="en-US" dirty="0">
                <a:solidFill>
                  <a:schemeClr val="accent5"/>
                </a:solidFill>
              </a:rPr>
              <a:t>Once done, convert the output from “d.do” to a </a:t>
            </a:r>
            <a:r>
              <a:rPr lang="en-US" dirty="0" err="1">
                <a:solidFill>
                  <a:schemeClr val="accent5"/>
                </a:solidFill>
              </a:rPr>
              <a:t>Matlab</a:t>
            </a:r>
            <a:r>
              <a:rPr lang="en-US" dirty="0">
                <a:solidFill>
                  <a:schemeClr val="accent5"/>
                </a:solidFill>
              </a:rPr>
              <a:t> file, and run the simulation in Folder B/C</a:t>
            </a:r>
          </a:p>
          <a:p>
            <a:r>
              <a:rPr lang="en-US" dirty="0">
                <a:solidFill>
                  <a:schemeClr val="accent5"/>
                </a:solidFill>
              </a:rPr>
              <a:t>…. </a:t>
            </a:r>
          </a:p>
        </p:txBody>
      </p:sp>
      <p:sp>
        <p:nvSpPr>
          <p:cNvPr id="5" name="TextBox 4">
            <a:extLst>
              <a:ext uri="{FF2B5EF4-FFF2-40B4-BE49-F238E27FC236}">
                <a16:creationId xmlns:a16="http://schemas.microsoft.com/office/drawing/2014/main" id="{4D152C9B-6AF6-6303-AA2A-18C16F32ACD6}"/>
              </a:ext>
            </a:extLst>
          </p:cNvPr>
          <p:cNvSpPr txBox="1"/>
          <p:nvPr/>
        </p:nvSpPr>
        <p:spPr>
          <a:xfrm>
            <a:off x="672575" y="2493818"/>
            <a:ext cx="10681224" cy="1754326"/>
          </a:xfrm>
          <a:prstGeom prst="rect">
            <a:avLst/>
          </a:prstGeom>
          <a:solidFill>
            <a:schemeClr val="bg1"/>
          </a:solidFill>
          <a:ln>
            <a:solidFill>
              <a:srgbClr val="B31B1B"/>
            </a:solidFill>
          </a:ln>
        </p:spPr>
        <p:txBody>
          <a:bodyPr wrap="square" rtlCol="0">
            <a:spAutoFit/>
          </a:bodyPr>
          <a:lstStyle/>
          <a:p>
            <a:pPr algn="ctr"/>
            <a:r>
              <a:rPr lang="en-US" sz="5400" dirty="0"/>
              <a:t>Re-use code files (ado)</a:t>
            </a:r>
          </a:p>
          <a:p>
            <a:pPr algn="ctr"/>
            <a:r>
              <a:rPr lang="en-US" sz="5400" dirty="0"/>
              <a:t>Use relative or root-relative paths</a:t>
            </a:r>
          </a:p>
        </p:txBody>
      </p:sp>
    </p:spTree>
    <p:extLst>
      <p:ext uri="{BB962C8B-B14F-4D97-AF65-F5344CB8AC3E}">
        <p14:creationId xmlns:p14="http://schemas.microsoft.com/office/powerpoint/2010/main" val="15142711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Ideal setup</a:t>
            </a:r>
          </a:p>
        </p:txBody>
      </p:sp>
      <p:sp>
        <p:nvSpPr>
          <p:cNvPr id="3" name="Content Placeholder 2"/>
          <p:cNvSpPr>
            <a:spLocks noGrp="1"/>
          </p:cNvSpPr>
          <p:nvPr>
            <p:ph sz="half" idx="1"/>
          </p:nvPr>
        </p:nvSpPr>
        <p:spPr/>
        <p:txBody>
          <a:bodyPr>
            <a:normAutofit lnSpcReduction="10000"/>
          </a:bodyPr>
          <a:lstStyle/>
          <a:p>
            <a:r>
              <a:rPr lang="en-US" dirty="0"/>
              <a:t>1 program to prepare the setup</a:t>
            </a:r>
          </a:p>
          <a:p>
            <a:pPr lvl="1"/>
            <a:r>
              <a:rPr lang="en-US" dirty="0"/>
              <a:t>Installs all packages</a:t>
            </a:r>
          </a:p>
          <a:p>
            <a:pPr lvl="1"/>
            <a:r>
              <a:rPr lang="en-US" dirty="0"/>
              <a:t>Creates all directories</a:t>
            </a:r>
          </a:p>
          <a:p>
            <a:r>
              <a:rPr lang="en-US" dirty="0"/>
              <a:t>1 program (or a very small number) that creates the rest</a:t>
            </a:r>
          </a:p>
          <a:p>
            <a:pPr lvl="1"/>
            <a:r>
              <a:rPr lang="en-US" dirty="0"/>
              <a:t>Possibly with macros/ ado files/ subroutines</a:t>
            </a:r>
          </a:p>
          <a:p>
            <a:pPr lvl="1"/>
            <a:r>
              <a:rPr lang="en-US" dirty="0"/>
              <a:t>Possibly with parameter files that might differ per directory</a:t>
            </a:r>
          </a:p>
          <a:p>
            <a:r>
              <a:rPr lang="en-US" dirty="0"/>
              <a:t>All tables and figures are output programmatically</a:t>
            </a:r>
          </a:p>
        </p:txBody>
      </p:sp>
      <p:sp>
        <p:nvSpPr>
          <p:cNvPr id="4" name="Content Placeholder 3"/>
          <p:cNvSpPr>
            <a:spLocks noGrp="1"/>
          </p:cNvSpPr>
          <p:nvPr>
            <p:ph sz="half" idx="2"/>
          </p:nvPr>
        </p:nvSpPr>
        <p:spPr/>
        <p:txBody>
          <a:bodyPr>
            <a:normAutofit lnSpcReduction="10000"/>
          </a:bodyPr>
          <a:lstStyle/>
          <a:p>
            <a:r>
              <a:rPr lang="en-US" dirty="0">
                <a:solidFill>
                  <a:schemeClr val="accent6">
                    <a:lumMod val="50000"/>
                  </a:schemeClr>
                </a:solidFill>
              </a:rPr>
              <a:t>Setting up can be done in all languages</a:t>
            </a:r>
          </a:p>
          <a:p>
            <a:pPr lvl="1"/>
            <a:r>
              <a:rPr lang="en-US" dirty="0" err="1">
                <a:solidFill>
                  <a:schemeClr val="accent6">
                    <a:lumMod val="50000"/>
                  </a:schemeClr>
                </a:solidFill>
              </a:rPr>
              <a:t>Matlab</a:t>
            </a:r>
            <a:r>
              <a:rPr lang="en-US" dirty="0">
                <a:solidFill>
                  <a:schemeClr val="accent6">
                    <a:lumMod val="50000"/>
                  </a:schemeClr>
                </a:solidFill>
              </a:rPr>
              <a:t>, Stata, R, Python, Fortran</a:t>
            </a:r>
          </a:p>
          <a:p>
            <a:r>
              <a:rPr lang="en-US" dirty="0">
                <a:solidFill>
                  <a:schemeClr val="accent6">
                    <a:lumMod val="50000"/>
                  </a:schemeClr>
                </a:solidFill>
              </a:rPr>
              <a:t>Subroutines exist in all languages</a:t>
            </a:r>
          </a:p>
          <a:p>
            <a:pPr lvl="1"/>
            <a:r>
              <a:rPr lang="en-US" dirty="0">
                <a:solidFill>
                  <a:schemeClr val="accent6">
                    <a:lumMod val="50000"/>
                  </a:schemeClr>
                </a:solidFill>
              </a:rPr>
              <a:t>You might need to learn how!</a:t>
            </a:r>
          </a:p>
          <a:p>
            <a:r>
              <a:rPr lang="en-US" dirty="0">
                <a:solidFill>
                  <a:schemeClr val="accent6">
                    <a:lumMod val="50000"/>
                  </a:schemeClr>
                </a:solidFill>
              </a:rPr>
              <a:t>Ability to output figures and tables (Excel, </a:t>
            </a:r>
            <a:r>
              <a:rPr lang="en-US" dirty="0" err="1">
                <a:solidFill>
                  <a:schemeClr val="accent6">
                    <a:lumMod val="50000"/>
                  </a:schemeClr>
                </a:solidFill>
              </a:rPr>
              <a:t>LaTeX</a:t>
            </a:r>
            <a:r>
              <a:rPr lang="en-US" dirty="0">
                <a:solidFill>
                  <a:schemeClr val="accent6">
                    <a:lumMod val="50000"/>
                  </a:schemeClr>
                </a:solidFill>
              </a:rPr>
              <a:t>) exist in all languages</a:t>
            </a:r>
          </a:p>
        </p:txBody>
      </p:sp>
    </p:spTree>
    <p:extLst>
      <p:ext uri="{BB962C8B-B14F-4D97-AF65-F5344CB8AC3E}">
        <p14:creationId xmlns:p14="http://schemas.microsoft.com/office/powerpoint/2010/main" val="5618020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13D9673-FA9A-4A46-8CDE-0D635682A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46" y="2343149"/>
            <a:ext cx="4138380" cy="2327839"/>
          </a:xfrm>
          <a:prstGeom prst="rect">
            <a:avLst/>
          </a:prstGeom>
          <a:ln>
            <a:solidFill>
              <a:srgbClr val="C00000"/>
            </a:solidFill>
          </a:ln>
          <a:effectLst>
            <a:outerShdw blurRad="50800" dist="127000" dir="2700000" algn="tl" rotWithShape="0">
              <a:prstClr val="black">
                <a:alpha val="40000"/>
              </a:prstClr>
            </a:outerShdw>
          </a:effectLst>
        </p:spPr>
      </p:pic>
      <p:pic>
        <p:nvPicPr>
          <p:cNvPr id="10" name="Picture 9" descr="A screenshot of a cell phone&#10;&#10;Description automatically generated">
            <a:extLst>
              <a:ext uri="{FF2B5EF4-FFF2-40B4-BE49-F238E27FC236}">
                <a16:creationId xmlns:a16="http://schemas.microsoft.com/office/drawing/2014/main" id="{3385530E-4EE7-B84B-B685-F1C302C02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174" y="2343150"/>
            <a:ext cx="4138380" cy="2327839"/>
          </a:xfrm>
          <a:prstGeom prst="rect">
            <a:avLst/>
          </a:prstGeom>
          <a:ln>
            <a:solidFill>
              <a:srgbClr val="C00000"/>
            </a:solidFill>
          </a:ln>
          <a:effectLst>
            <a:outerShdw blurRad="50800" dist="127000" dir="2700000" algn="tl" rotWithShape="0">
              <a:prstClr val="black">
                <a:alpha val="40000"/>
              </a:prstClr>
            </a:outerShdw>
          </a:effectLst>
        </p:spPr>
      </p:pic>
      <p:sp>
        <p:nvSpPr>
          <p:cNvPr id="11" name="Left-Right Arrow 10">
            <a:extLst>
              <a:ext uri="{FF2B5EF4-FFF2-40B4-BE49-F238E27FC236}">
                <a16:creationId xmlns:a16="http://schemas.microsoft.com/office/drawing/2014/main" id="{F5800DBE-822E-7D44-B782-F2EA0776728F}"/>
              </a:ext>
            </a:extLst>
          </p:cNvPr>
          <p:cNvSpPr/>
          <p:nvPr/>
        </p:nvSpPr>
        <p:spPr>
          <a:xfrm>
            <a:off x="5098141" y="3004457"/>
            <a:ext cx="1995717" cy="849086"/>
          </a:xfrm>
          <a:prstGeom prst="leftRightArrow">
            <a:avLst/>
          </a:prstGeom>
          <a:solidFill>
            <a:srgbClr val="B31A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5E3C9A30-1EA2-0946-A82A-E6E4341C87FC}"/>
              </a:ext>
            </a:extLst>
          </p:cNvPr>
          <p:cNvSpPr>
            <a:spLocks noGrp="1"/>
          </p:cNvSpPr>
          <p:nvPr>
            <p:ph type="title"/>
          </p:nvPr>
        </p:nvSpPr>
        <p:spPr/>
        <p:txBody>
          <a:bodyPr/>
          <a:lstStyle/>
          <a:p>
            <a:r>
              <a:rPr lang="en-US" sz="4000" dirty="0"/>
              <a:t>Tension between access and reproducibility</a:t>
            </a:r>
            <a:endParaRPr lang="en-US" dirty="0"/>
          </a:p>
        </p:txBody>
      </p:sp>
    </p:spTree>
    <p:extLst>
      <p:ext uri="{BB962C8B-B14F-4D97-AF65-F5344CB8AC3E}">
        <p14:creationId xmlns:p14="http://schemas.microsoft.com/office/powerpoint/2010/main" val="10569212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services</a:t>
            </a:r>
          </a:p>
        </p:txBody>
      </p:sp>
      <p:pic>
        <p:nvPicPr>
          <p:cNvPr id="6" name="Content Placeholder 5">
            <a:hlinkClick r:id="rId2"/>
          </p:cNvPr>
          <p:cNvPicPr>
            <a:picLocks noGrp="1" noChangeAspect="1"/>
          </p:cNvPicPr>
          <p:nvPr>
            <p:ph sz="half" idx="1"/>
          </p:nvPr>
        </p:nvPicPr>
        <p:blipFill>
          <a:blip r:embed="rId3"/>
          <a:stretch>
            <a:fillRect/>
          </a:stretch>
        </p:blipFill>
        <p:spPr>
          <a:xfrm>
            <a:off x="854458" y="1825625"/>
            <a:ext cx="5149083" cy="4351338"/>
          </a:xfrm>
          <a:prstGeom prst="rect">
            <a:avLst/>
          </a:prstGeom>
        </p:spPr>
      </p:pic>
      <p:pic>
        <p:nvPicPr>
          <p:cNvPr id="7" name="Content Placeholder 6"/>
          <p:cNvPicPr>
            <a:picLocks noGrp="1" noChangeAspect="1"/>
          </p:cNvPicPr>
          <p:nvPr>
            <p:ph sz="half" idx="2"/>
          </p:nvPr>
        </p:nvPicPr>
        <p:blipFill>
          <a:blip r:embed="rId4"/>
          <a:stretch>
            <a:fillRect/>
          </a:stretch>
        </p:blipFill>
        <p:spPr>
          <a:xfrm>
            <a:off x="6184429" y="1825625"/>
            <a:ext cx="5157141" cy="4351338"/>
          </a:xfrm>
          <a:prstGeom prst="rect">
            <a:avLst/>
          </a:prstGeom>
        </p:spPr>
      </p:pic>
    </p:spTree>
    <p:extLst>
      <p:ext uri="{BB962C8B-B14F-4D97-AF65-F5344CB8AC3E}">
        <p14:creationId xmlns:p14="http://schemas.microsoft.com/office/powerpoint/2010/main" val="3683794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3662358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Assume replicators can access the data</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t>Sometimes we (=AEA) cannot</a:t>
            </a:r>
          </a:p>
          <a:p>
            <a:r>
              <a:rPr lang="en-US" dirty="0"/>
              <a:t>We will still check if the code seems complete</a:t>
            </a:r>
          </a:p>
          <a:p>
            <a:r>
              <a:rPr lang="en-US" dirty="0"/>
              <a:t>We will still verify that all data that *can* be provided have been provided</a:t>
            </a:r>
          </a:p>
          <a:p>
            <a:r>
              <a:rPr lang="en-US" dirty="0"/>
              <a:t>Plausibility checks</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dirty="0"/>
              <a:t>Sometimes we can:</a:t>
            </a:r>
          </a:p>
          <a:p>
            <a:r>
              <a:rPr lang="en-US" dirty="0"/>
              <a:t>In the past, we have worked with</a:t>
            </a:r>
          </a:p>
          <a:p>
            <a:pPr lvl="1"/>
            <a:r>
              <a:rPr lang="en-US" dirty="0"/>
              <a:t>French, Brazilian, and US confidential admin data</a:t>
            </a:r>
          </a:p>
          <a:p>
            <a:pPr lvl="1"/>
            <a:r>
              <a:rPr lang="en-US" dirty="0"/>
              <a:t>Purchased commercial data (Twitter, Indian GDP)</a:t>
            </a:r>
          </a:p>
          <a:p>
            <a:pPr lvl="1"/>
            <a:r>
              <a:rPr lang="en-US" dirty="0"/>
              <a:t>Proprietary data under NDA/DUA (</a:t>
            </a:r>
            <a:r>
              <a:rPr lang="en-US" dirty="0" err="1"/>
              <a:t>Ebay</a:t>
            </a:r>
            <a:r>
              <a:rPr lang="en-US" dirty="0"/>
              <a:t>)</a:t>
            </a:r>
          </a:p>
          <a:p>
            <a:pPr lvl="1"/>
            <a:r>
              <a:rPr lang="en-US" dirty="0"/>
              <a:t>Data with application procedure (Chinese Panel, Demographic and Health Survey, European establishment data)</a:t>
            </a:r>
          </a:p>
          <a:p>
            <a:pPr lvl="1"/>
            <a:r>
              <a:rPr lang="en-US" dirty="0"/>
              <a:t>Remotely or locally</a:t>
            </a:r>
          </a:p>
        </p:txBody>
      </p:sp>
    </p:spTree>
    <p:extLst>
      <p:ext uri="{BB962C8B-B14F-4D97-AF65-F5344CB8AC3E}">
        <p14:creationId xmlns:p14="http://schemas.microsoft.com/office/powerpoint/2010/main" val="28026528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Learn basics of programming</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5400" dirty="0"/>
              <a:t>Code reproducibly</a:t>
            </a:r>
          </a:p>
          <a:p>
            <a:pPr marL="0" indent="0" algn="ctr">
              <a:buNone/>
            </a:pPr>
            <a:endParaRPr lang="en-US" sz="5400" dirty="0"/>
          </a:p>
          <a:p>
            <a:pPr marL="0" indent="0" algn="ctr">
              <a:buNone/>
            </a:pPr>
            <a:r>
              <a:rPr lang="en-US" sz="4400" dirty="0"/>
              <a:t>(and do so right from the start)</a:t>
            </a:r>
          </a:p>
          <a:p>
            <a:pPr marL="0" indent="0" algn="ctr">
              <a:buNone/>
            </a:pPr>
            <a:endParaRPr lang="en-US" sz="5400" dirty="0"/>
          </a:p>
          <a:p>
            <a:pPr marL="0" indent="0" algn="ctr">
              <a:buNone/>
            </a:pPr>
            <a:r>
              <a:rPr lang="en-US" sz="2400" dirty="0"/>
              <a:t>(also: way easier to describe in the </a:t>
            </a:r>
            <a:br>
              <a:rPr lang="en-US" sz="2400" dirty="0"/>
            </a:br>
            <a:r>
              <a:rPr lang="en-US" sz="2400" dirty="0"/>
              <a:t>Social Science Data Editors’ template README)</a:t>
            </a:r>
          </a:p>
        </p:txBody>
      </p:sp>
    </p:spTree>
    <p:extLst>
      <p:ext uri="{BB962C8B-B14F-4D97-AF65-F5344CB8AC3E}">
        <p14:creationId xmlns:p14="http://schemas.microsoft.com/office/powerpoint/2010/main" val="10387025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21534055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fontScale="90000"/>
          </a:bodyPr>
          <a:lstStyle/>
          <a:p>
            <a:r>
              <a:rPr lang="en-US" dirty="0"/>
              <a:t>That’s a lot of stuff to learn and remember… </a:t>
            </a:r>
            <a:br>
              <a:rPr lang="en-US" dirty="0"/>
            </a:br>
            <a:r>
              <a:rPr lang="en-US" dirty="0"/>
              <a:t>I want to focus on the economics!</a:t>
            </a:r>
          </a:p>
        </p:txBody>
      </p:sp>
    </p:spTree>
    <p:extLst>
      <p:ext uri="{BB962C8B-B14F-4D97-AF65-F5344CB8AC3E}">
        <p14:creationId xmlns:p14="http://schemas.microsoft.com/office/powerpoint/2010/main" val="1320629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1635784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fontScale="90000"/>
          </a:bodyPr>
          <a:lstStyle/>
          <a:p>
            <a:r>
              <a:rPr lang="en-US" dirty="0"/>
              <a:t>That’s a lot of stuff to learn and remember… </a:t>
            </a:r>
            <a:br>
              <a:rPr lang="en-US" dirty="0"/>
            </a:br>
            <a:r>
              <a:rPr lang="en-US" sz="5300" b="1" dirty="0"/>
              <a:t>I want to focus on the economics!</a:t>
            </a:r>
            <a:endParaRPr lang="en-US" b="1" dirty="0"/>
          </a:p>
        </p:txBody>
      </p:sp>
    </p:spTree>
    <p:extLst>
      <p:ext uri="{BB962C8B-B14F-4D97-AF65-F5344CB8AC3E}">
        <p14:creationId xmlns:p14="http://schemas.microsoft.com/office/powerpoint/2010/main" val="16900482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C9C128-47DA-BC8C-0B0B-6DD508A1F1CF}"/>
              </a:ext>
            </a:extLst>
          </p:cNvPr>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Support by Institutions</a:t>
            </a:r>
            <a:endParaRPr lang="en-US" dirty="0">
              <a:solidFill>
                <a:schemeClr val="bg1"/>
              </a:solidFill>
            </a:endParaRPr>
          </a:p>
        </p:txBody>
      </p:sp>
    </p:spTree>
    <p:extLst>
      <p:ext uri="{BB962C8B-B14F-4D97-AF65-F5344CB8AC3E}">
        <p14:creationId xmlns:p14="http://schemas.microsoft.com/office/powerpoint/2010/main" val="93058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r>
              <a:rPr lang="en-US" dirty="0"/>
              <a:t>When should these skills be taught?</a:t>
            </a:r>
          </a:p>
          <a:p>
            <a:pPr lvl="1"/>
            <a:r>
              <a:rPr lang="en-US" dirty="0"/>
              <a:t>These are core “tools of the trade”!</a:t>
            </a:r>
          </a:p>
          <a:p>
            <a:pPr lvl="1"/>
            <a:r>
              <a:rPr lang="en-US" dirty="0"/>
              <a:t>Undergrad, core part of graduate curricula</a:t>
            </a:r>
          </a:p>
          <a:p>
            <a:pPr lvl="1"/>
            <a:r>
              <a:rPr lang="en-US" dirty="0"/>
              <a:t>In other disciplines: students learn how to collect use a pipette, how to tag field mice in the wild…</a:t>
            </a:r>
          </a:p>
        </p:txBody>
      </p:sp>
      <p:pic>
        <p:nvPicPr>
          <p:cNvPr id="5" name="Picture 4">
            <a:extLst>
              <a:ext uri="{FF2B5EF4-FFF2-40B4-BE49-F238E27FC236}">
                <a16:creationId xmlns:a16="http://schemas.microsoft.com/office/drawing/2014/main" id="{7E525218-5700-A6BE-5683-8B10F3EF2B66}"/>
              </a:ext>
            </a:extLst>
          </p:cNvPr>
          <p:cNvPicPr>
            <a:picLocks noChangeAspect="1"/>
          </p:cNvPicPr>
          <p:nvPr/>
        </p:nvPicPr>
        <p:blipFill>
          <a:blip r:embed="rId2"/>
          <a:stretch>
            <a:fillRect/>
          </a:stretch>
        </p:blipFill>
        <p:spPr>
          <a:xfrm>
            <a:off x="6623437" y="3823586"/>
            <a:ext cx="3164577" cy="2271627"/>
          </a:xfrm>
          <a:prstGeom prst="rect">
            <a:avLst/>
          </a:prstGeom>
        </p:spPr>
      </p:pic>
    </p:spTree>
    <p:extLst>
      <p:ext uri="{BB962C8B-B14F-4D97-AF65-F5344CB8AC3E}">
        <p14:creationId xmlns:p14="http://schemas.microsoft.com/office/powerpoint/2010/main" val="23118944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r>
              <a:rPr lang="en-US" dirty="0"/>
              <a:t>Should all of these skills be taught?</a:t>
            </a:r>
          </a:p>
          <a:p>
            <a:pPr lvl="1"/>
            <a:r>
              <a:rPr lang="en-US" dirty="0"/>
              <a:t>How to deposit data</a:t>
            </a:r>
          </a:p>
          <a:p>
            <a:pPr lvl="1"/>
            <a:r>
              <a:rPr lang="en-US" dirty="0"/>
              <a:t>How to set up a compute cluster</a:t>
            </a:r>
          </a:p>
          <a:p>
            <a:r>
              <a:rPr lang="en-US" dirty="0"/>
              <a:t>Some of these skills fall into other categories, but</a:t>
            </a:r>
          </a:p>
          <a:p>
            <a:pPr lvl="1"/>
            <a:r>
              <a:rPr lang="en-US" dirty="0"/>
              <a:t>Data librarians are understaffed, and not trained in discipline-specific practices</a:t>
            </a:r>
          </a:p>
          <a:p>
            <a:pPr lvl="1"/>
            <a:r>
              <a:rPr lang="en-US" dirty="0"/>
              <a:t>Campus IT has highly varying funding and consulting time</a:t>
            </a:r>
          </a:p>
          <a:p>
            <a:pPr lvl="1"/>
            <a:r>
              <a:rPr lang="en-US" dirty="0"/>
              <a:t>Cross-campus IT practices are nowhere close to compatible</a:t>
            </a:r>
          </a:p>
          <a:p>
            <a:pPr lvl="1"/>
            <a:endParaRPr lang="en-US" dirty="0"/>
          </a:p>
        </p:txBody>
      </p:sp>
    </p:spTree>
    <p:extLst>
      <p:ext uri="{BB962C8B-B14F-4D97-AF65-F5344CB8AC3E}">
        <p14:creationId xmlns:p14="http://schemas.microsoft.com/office/powerpoint/2010/main" val="21339620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Institutional funding and mandates are not adequate</a:t>
            </a:r>
          </a:p>
          <a:p>
            <a:r>
              <a:rPr lang="en-US" dirty="0"/>
              <a:t>Most grant funding in social sciences does not require (or allow!) for this kind of budgeting</a:t>
            </a:r>
          </a:p>
          <a:p>
            <a:pPr lvl="1"/>
            <a:r>
              <a:rPr lang="en-US" dirty="0"/>
              <a:t>Earmarked portions of funds would be great!</a:t>
            </a:r>
          </a:p>
          <a:p>
            <a:pPr lvl="1"/>
            <a:r>
              <a:rPr lang="en-US" dirty="0"/>
              <a:t>(This is slowly coming, NSF and NIH are making progress)</a:t>
            </a:r>
          </a:p>
          <a:p>
            <a:r>
              <a:rPr lang="en-US" dirty="0"/>
              <a:t>(Most) Universities consider this an external mandate, not part of their “overhead”</a:t>
            </a:r>
          </a:p>
          <a:p>
            <a:pPr lvl="1"/>
            <a:r>
              <a:rPr lang="en-US" dirty="0"/>
              <a:t>“Provide us with an account, and we will do it”</a:t>
            </a:r>
          </a:p>
          <a:p>
            <a:pPr lvl="1"/>
            <a:r>
              <a:rPr lang="en-US" dirty="0"/>
              <a:t>Leads to highly scattershot infrastructure</a:t>
            </a:r>
          </a:p>
          <a:p>
            <a:pPr lvl="1"/>
            <a:endParaRPr lang="en-US" dirty="0"/>
          </a:p>
          <a:p>
            <a:pPr lvl="1"/>
            <a:endParaRPr lang="en-US" dirty="0"/>
          </a:p>
        </p:txBody>
      </p:sp>
    </p:spTree>
    <p:extLst>
      <p:ext uri="{BB962C8B-B14F-4D97-AF65-F5344CB8AC3E}">
        <p14:creationId xmlns:p14="http://schemas.microsoft.com/office/powerpoint/2010/main" val="2916946304"/>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423</TotalTime>
  <Words>4777</Words>
  <Application>Microsoft Office PowerPoint</Application>
  <PresentationFormat>Widescreen</PresentationFormat>
  <Paragraphs>662</Paragraphs>
  <Slides>130</Slides>
  <Notes>6</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130</vt:i4>
      </vt:variant>
    </vt:vector>
  </HeadingPairs>
  <TitlesOfParts>
    <vt:vector size="137" baseType="lpstr">
      <vt:lpstr>Arial</vt:lpstr>
      <vt:lpstr>Arial Unicode MS</vt:lpstr>
      <vt:lpstr>Calibri</vt:lpstr>
      <vt:lpstr>Calibri Light</vt:lpstr>
      <vt:lpstr>Consolas</vt:lpstr>
      <vt:lpstr>Times New Roman</vt:lpstr>
      <vt:lpstr>Office Theme</vt:lpstr>
      <vt:lpstr>Transparency and Reproducibility in Economics: Lessons learned from 1,000 papers</vt:lpstr>
      <vt:lpstr>3 Lessons (and many solutions)</vt:lpstr>
      <vt:lpstr>Let me expand that a bit…</vt:lpstr>
      <vt:lpstr>For students and researchers</vt:lpstr>
      <vt:lpstr>For institutions</vt:lpstr>
      <vt:lpstr>For faculty</vt:lpstr>
      <vt:lpstr>A bit of background</vt:lpstr>
      <vt:lpstr>PowerPoint Presentation</vt:lpstr>
      <vt:lpstr>AEA Data &amp; Code Availability Policy (2019)</vt:lpstr>
      <vt:lpstr>Current efforts at the AEA</vt:lpstr>
      <vt:lpstr>AEA Pre-Publication Verification</vt:lpstr>
      <vt:lpstr>Stats on reproduced articles</vt:lpstr>
      <vt:lpstr>Reproducibility Verification</vt:lpstr>
      <vt:lpstr>Very little diversity in software</vt:lpstr>
      <vt:lpstr>Defining “reproducible research”</vt:lpstr>
      <vt:lpstr>Ingredients of “research”</vt:lpstr>
      <vt:lpstr>PowerPoint Presentation</vt:lpstr>
      <vt:lpstr>Observation 0</vt:lpstr>
      <vt:lpstr>Back in 2019…</vt:lpstr>
      <vt:lpstr>PowerPoint Presentation</vt:lpstr>
      <vt:lpstr>PowerPoint Presentation</vt:lpstr>
      <vt:lpstr>Lesson 1: Computational empathy</vt:lpstr>
      <vt:lpstr>Lesson 1: Computational empathy</vt:lpstr>
      <vt:lpstr>Lesson 1: Computational empathy</vt:lpstr>
      <vt:lpstr>Lesson 1: Computational empathy</vt:lpstr>
      <vt:lpstr>PowerPoint Presentation</vt:lpstr>
      <vt:lpstr>Observation 1</vt:lpstr>
      <vt:lpstr>Observation 1: Please read the manual</vt:lpstr>
      <vt:lpstr>Observation 2</vt:lpstr>
      <vt:lpstr>Observation 2: point-and-click interfaces</vt:lpstr>
      <vt:lpstr>Ask yourself: how do you run….</vt:lpstr>
      <vt:lpstr>Ask yourself: how do you run….</vt:lpstr>
      <vt:lpstr>All these methods can work</vt:lpstr>
      <vt:lpstr>PowerPoint Presentation</vt:lpstr>
      <vt:lpstr>PowerPoint Presentation</vt:lpstr>
      <vt:lpstr>Hold that thought, we will get there.</vt:lpstr>
      <vt:lpstr>PowerPoint Presentation</vt:lpstr>
      <vt:lpstr>Data acumen</vt:lpstr>
      <vt:lpstr>Lesson 2: Data acumen in the context of reproducibility</vt:lpstr>
      <vt:lpstr>PowerPoint Presentation</vt:lpstr>
      <vt:lpstr>Action: Data citations and metadata</vt:lpstr>
      <vt:lpstr>FAIR data principles rely on metadata</vt:lpstr>
      <vt:lpstr>PowerPoint Presentation</vt:lpstr>
      <vt:lpstr>PowerPoint Presentation</vt:lpstr>
      <vt:lpstr>PowerPoint Presentation</vt:lpstr>
      <vt:lpstr>… and findability relies on metadata</vt:lpstr>
      <vt:lpstr>PowerPoint Presentation</vt:lpstr>
      <vt:lpstr>PowerPoint Presentation</vt:lpstr>
      <vt:lpstr>PowerPoint Presentation</vt:lpstr>
      <vt:lpstr>Starts with Data Citations</vt:lpstr>
      <vt:lpstr>Starts with Data Citations</vt:lpstr>
      <vt:lpstr>Observation 3</vt:lpstr>
      <vt:lpstr>Citing restricted-access data</vt:lpstr>
      <vt:lpstr>PowerPoint Presentation</vt:lpstr>
      <vt:lpstr>1. Computational empathy</vt:lpstr>
      <vt:lpstr>Solution 1: Computational Empathy </vt:lpstr>
      <vt:lpstr>1. Computational empathy</vt:lpstr>
      <vt:lpstr>Keeping track: Students and Researchers</vt:lpstr>
      <vt:lpstr>2. Keeping track of data: Data provenance</vt:lpstr>
      <vt:lpstr>API? But the interface is so cool!</vt:lpstr>
      <vt:lpstr>API? But the interface is so cool!</vt:lpstr>
      <vt:lpstr>API or Bulk Download</vt:lpstr>
      <vt:lpstr>API or Bulk Download</vt:lpstr>
      <vt:lpstr>API or Bulk Download</vt:lpstr>
      <vt:lpstr>2. Keeping track of data:</vt:lpstr>
      <vt:lpstr>Observation 4</vt:lpstr>
      <vt:lpstr>Because you may not be able to provide others with a copy of the data (legally)…*</vt:lpstr>
      <vt:lpstr>Example 2: Academic data publisher</vt:lpstr>
      <vt:lpstr>Example 2: Academic data publisher</vt:lpstr>
      <vt:lpstr>Example 2: Academic data publisher-new!</vt:lpstr>
      <vt:lpstr>Distinguish right to use from right to provide to others</vt:lpstr>
      <vt:lpstr>Rights to use data</vt:lpstr>
      <vt:lpstr>Rights to distribute the data</vt:lpstr>
      <vt:lpstr>Example 4: German Restricted-access</vt:lpstr>
      <vt:lpstr>Example 4: German Restricted-access</vt:lpstr>
      <vt:lpstr>And we check them!</vt:lpstr>
      <vt:lpstr>Solution 2: Data Provenance</vt:lpstr>
      <vt:lpstr>Keeping track: Students and Researchers</vt:lpstr>
      <vt:lpstr>PowerPoint Presentation</vt:lpstr>
      <vt:lpstr>Lesson 1: Computational empathy</vt:lpstr>
      <vt:lpstr>Streamlining replication packages</vt:lpstr>
      <vt:lpstr>Observation 5</vt:lpstr>
      <vt:lpstr>Extreme examples</vt:lpstr>
      <vt:lpstr>Extreme examples</vt:lpstr>
      <vt:lpstr>Extreme examples</vt:lpstr>
      <vt:lpstr>Extreme examples</vt:lpstr>
      <vt:lpstr>Ideal setup</vt:lpstr>
      <vt:lpstr>Tension between access and reproducibility</vt:lpstr>
      <vt:lpstr>Verification services</vt:lpstr>
      <vt:lpstr>Assume replicators can access the data</vt:lpstr>
      <vt:lpstr>Solution 3: Learn basics of programming</vt:lpstr>
      <vt:lpstr>Keeping track: Students and Researchers</vt:lpstr>
      <vt:lpstr>That’s a lot of stuff to learn and remember…  I want to focus on the economics!</vt:lpstr>
      <vt:lpstr>Keeping track: Students and Researchers</vt:lpstr>
      <vt:lpstr>That’s a lot of stuff to learn and remember…  I want to focus on the economics!</vt:lpstr>
      <vt:lpstr>PowerPoint Presentation</vt:lpstr>
      <vt:lpstr>Lesson 3: Support by institutions is insufficient</vt:lpstr>
      <vt:lpstr>Lesson 3: Support by institutions is insufficient</vt:lpstr>
      <vt:lpstr>Lesson 3: Support by institutions is insufficient</vt:lpstr>
      <vt:lpstr>Lesson 3: Support by institutions is insufficient</vt:lpstr>
      <vt:lpstr>Lesson 3: Support by institutions is insufficient</vt:lpstr>
      <vt:lpstr>Lesson 3: Support by institutions is insufficient</vt:lpstr>
      <vt:lpstr>Solution 6: Institutional support</vt:lpstr>
      <vt:lpstr>Some thoughts for the role of Faculty</vt:lpstr>
      <vt:lpstr>Please don’t produce irreproducible articles!</vt:lpstr>
      <vt:lpstr>PowerPoint Presentation</vt:lpstr>
      <vt:lpstr>Goal: Transportability</vt:lpstr>
      <vt:lpstr>Social science “guild”</vt:lpstr>
      <vt:lpstr>Some resources</vt:lpstr>
      <vt:lpstr>PowerPoint Presentation</vt:lpstr>
      <vt:lpstr>Reminder: Students and Researchers</vt:lpstr>
      <vt:lpstr>PowerPoint Presentation</vt:lpstr>
      <vt:lpstr>Example of data provenance</vt:lpstr>
      <vt:lpstr>“It’s a file called stockmarket.xlsx”</vt:lpstr>
      <vt:lpstr>“It’s a file called SP500.xlsx”</vt:lpstr>
      <vt:lpstr>“It’s a file called SP500.xlsx, downloaded from FRED.”</vt:lpstr>
      <vt:lpstr>“It’s a file called SP500.xlsx, downloaded from FRED.”</vt:lpstr>
      <vt:lpstr>“SP500.xlsx, from S&amp;P (2020). Not provided as part of replication package because © S&amp;P. ”</vt:lpstr>
      <vt:lpstr>Data Availability Statements</vt:lpstr>
      <vt:lpstr>Data Citations</vt:lpstr>
      <vt:lpstr>Data citations</vt:lpstr>
      <vt:lpstr>Example 4: German Restricted-access</vt:lpstr>
      <vt:lpstr>Data Citation</vt:lpstr>
      <vt:lpstr>Element of a (data) citation</vt:lpstr>
      <vt:lpstr>Element of a (data) citation</vt:lpstr>
      <vt:lpstr>Element of a (data) citation</vt:lpstr>
      <vt:lpstr>Try it out yourself</vt:lpstr>
      <vt:lpstr>Data: Citations, Access, Rights</vt:lpstr>
      <vt:lpstr>PowerPoint Presentation</vt:lpstr>
      <vt:lpstr>Solution 3: Data 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40</cp:revision>
  <dcterms:created xsi:type="dcterms:W3CDTF">2020-03-31T02:20:35Z</dcterms:created>
  <dcterms:modified xsi:type="dcterms:W3CDTF">2022-12-16T11:27:41Z</dcterms:modified>
</cp:coreProperties>
</file>